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9"/>
  </p:notesMasterIdLst>
  <p:sldIdLst>
    <p:sldId id="356" r:id="rId2"/>
    <p:sldId id="323" r:id="rId3"/>
    <p:sldId id="327" r:id="rId4"/>
    <p:sldId id="325" r:id="rId5"/>
    <p:sldId id="307" r:id="rId6"/>
    <p:sldId id="340" r:id="rId7"/>
    <p:sldId id="331" r:id="rId8"/>
    <p:sldId id="339" r:id="rId9"/>
    <p:sldId id="332" r:id="rId10"/>
    <p:sldId id="333" r:id="rId11"/>
    <p:sldId id="334" r:id="rId12"/>
    <p:sldId id="338" r:id="rId13"/>
    <p:sldId id="357" r:id="rId14"/>
    <p:sldId id="335" r:id="rId15"/>
    <p:sldId id="329" r:id="rId16"/>
    <p:sldId id="336" r:id="rId17"/>
    <p:sldId id="330" r:id="rId18"/>
    <p:sldId id="337" r:id="rId19"/>
    <p:sldId id="342" r:id="rId20"/>
    <p:sldId id="311" r:id="rId21"/>
    <p:sldId id="343" r:id="rId22"/>
    <p:sldId id="344" r:id="rId23"/>
    <p:sldId id="349" r:id="rId24"/>
    <p:sldId id="350" r:id="rId25"/>
    <p:sldId id="346" r:id="rId26"/>
    <p:sldId id="351" r:id="rId27"/>
    <p:sldId id="347" r:id="rId28"/>
    <p:sldId id="345" r:id="rId29"/>
    <p:sldId id="352" r:id="rId30"/>
    <p:sldId id="348" r:id="rId31"/>
    <p:sldId id="359" r:id="rId32"/>
    <p:sldId id="362" r:id="rId33"/>
    <p:sldId id="361" r:id="rId34"/>
    <p:sldId id="360" r:id="rId35"/>
    <p:sldId id="358" r:id="rId36"/>
    <p:sldId id="355" r:id="rId37"/>
    <p:sldId id="320"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3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6" autoAdjust="0"/>
    <p:restoredTop sz="81528" autoAdjust="0"/>
  </p:normalViewPr>
  <p:slideViewPr>
    <p:cSldViewPr>
      <p:cViewPr varScale="1">
        <p:scale>
          <a:sx n="94" d="100"/>
          <a:sy n="94" d="100"/>
        </p:scale>
        <p:origin x="2184" y="84"/>
      </p:cViewPr>
      <p:guideLst>
        <p:guide orient="horz" pos="2024"/>
        <p:guide pos="3379"/>
      </p:guideLst>
    </p:cSldViewPr>
  </p:slideViewPr>
  <p:outlineViewPr>
    <p:cViewPr>
      <p:scale>
        <a:sx n="33" d="100"/>
        <a:sy n="33" d="100"/>
      </p:scale>
      <p:origin x="0" y="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198C3-1836-44DD-B292-28B7C1E571EE}" type="datetimeFigureOut">
              <a:rPr lang="ru-RU" smtClean="0"/>
              <a:pPr/>
              <a:t>20.12.2021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A8C45-9F26-481D-BDC4-2CD93D54C211}" type="slidenum">
              <a:rPr lang="ru-RU" smtClean="0"/>
              <a:pPr/>
              <a:t>‹#›</a:t>
            </a:fld>
            <a:endParaRPr lang="ru-RU"/>
          </a:p>
        </p:txBody>
      </p:sp>
    </p:spTree>
    <p:extLst>
      <p:ext uri="{BB962C8B-B14F-4D97-AF65-F5344CB8AC3E}">
        <p14:creationId xmlns:p14="http://schemas.microsoft.com/office/powerpoint/2010/main" val="159977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2CA8C45-9F26-481D-BDC4-2CD93D54C211}" type="slidenum">
              <a:rPr lang="ru-RU" smtClean="0"/>
              <a:pPr/>
              <a:t>32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98DFCC-B104-43CC-84B0-2DFD8F81AB33}"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3E615C4A-CFA1-48A5-A64E-9BBC64537739}" type="slidenum">
              <a:rPr lang="ru-RU" smtClean="0"/>
              <a:pPr/>
              <a:t>‹#›</a:t>
            </a:fld>
            <a:endParaRPr lang="ru-RU"/>
          </a:p>
        </p:txBody>
      </p:sp>
      <p:pic>
        <p:nvPicPr>
          <p:cNvPr id="7" name="Picture 2" descr="http://s43.radikal.ru/i099/1306/7f/1863f3e653ec.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pic>
        <p:nvPicPr>
          <p:cNvPr id="8" name="Picture 2" descr="http://www.picshare.ru/uploads/140715/U58bIM0g3k.png"/>
          <p:cNvPicPr>
            <a:picLocks noChangeAspect="1" noChangeArrowheads="1"/>
          </p:cNvPicPr>
          <p:nvPr userDrawn="1"/>
        </p:nvPicPr>
        <p:blipFill>
          <a:blip r:embed="rId3" cstate="print"/>
          <a:srcRect t="72805" r="15873"/>
          <a:stretch>
            <a:fillRect/>
          </a:stretch>
        </p:blipFill>
        <p:spPr bwMode="auto">
          <a:xfrm>
            <a:off x="0" y="4509120"/>
            <a:ext cx="4227747" cy="1728192"/>
          </a:xfrm>
          <a:prstGeom prst="rect">
            <a:avLst/>
          </a:prstGeom>
          <a:noFill/>
        </p:spPr>
      </p:pic>
      <p:pic>
        <p:nvPicPr>
          <p:cNvPr id="9" name="Picture 6" descr="http://migalaite.blog.tut.by/files/2012/05/0_625cd_ea1f50e9_XL-150x150.png"/>
          <p:cNvPicPr>
            <a:picLocks noChangeAspect="1" noChangeArrowheads="1"/>
          </p:cNvPicPr>
          <p:nvPr userDrawn="1"/>
        </p:nvPicPr>
        <p:blipFill>
          <a:blip r:embed="rId4" cstate="print"/>
          <a:srcRect/>
          <a:stretch>
            <a:fillRect/>
          </a:stretch>
        </p:blipFill>
        <p:spPr bwMode="auto">
          <a:xfrm rot="17377728">
            <a:off x="140034" y="3929074"/>
            <a:ext cx="1008112" cy="1008112"/>
          </a:xfrm>
          <a:prstGeom prst="rect">
            <a:avLst/>
          </a:prstGeom>
          <a:noFill/>
        </p:spPr>
      </p:pic>
      <p:pic>
        <p:nvPicPr>
          <p:cNvPr id="10" name="Picture 2" descr="http://img-fotki.yandex.ru/get/6723/16969765.1fc/0_8c9a9_93de2f9b_orig.png"/>
          <p:cNvPicPr>
            <a:picLocks noChangeAspect="1" noChangeArrowheads="1"/>
          </p:cNvPicPr>
          <p:nvPr userDrawn="1"/>
        </p:nvPicPr>
        <p:blipFill>
          <a:blip r:embed="rId5" cstate="print"/>
          <a:srcRect/>
          <a:stretch>
            <a:fillRect/>
          </a:stretch>
        </p:blipFill>
        <p:spPr bwMode="auto">
          <a:xfrm>
            <a:off x="179512" y="0"/>
            <a:ext cx="2937140" cy="6858000"/>
          </a:xfrm>
          <a:prstGeom prst="rect">
            <a:avLst/>
          </a:prstGeom>
          <a:noFill/>
        </p:spPr>
      </p:pic>
      <p:pic>
        <p:nvPicPr>
          <p:cNvPr id="11" name="Picture 6" descr="http://migalaite.blog.tut.by/files/2012/05/0_625cd_ea1f50e9_XL-150x150.png"/>
          <p:cNvPicPr>
            <a:picLocks noChangeAspect="1" noChangeArrowheads="1"/>
          </p:cNvPicPr>
          <p:nvPr userDrawn="1"/>
        </p:nvPicPr>
        <p:blipFill>
          <a:blip r:embed="rId4" cstate="print"/>
          <a:srcRect/>
          <a:stretch>
            <a:fillRect/>
          </a:stretch>
        </p:blipFill>
        <p:spPr bwMode="auto">
          <a:xfrm rot="163665">
            <a:off x="1931121" y="3884465"/>
            <a:ext cx="1008112" cy="1008112"/>
          </a:xfrm>
          <a:prstGeom prst="rect">
            <a:avLst/>
          </a:prstGeom>
          <a:noFill/>
        </p:spPr>
      </p:pic>
      <p:pic>
        <p:nvPicPr>
          <p:cNvPr id="12" name="Picture 6" descr="http://migalaite.blog.tut.by/files/2012/05/0_625cd_ea1f50e9_XL-150x150.png"/>
          <p:cNvPicPr>
            <a:picLocks noChangeAspect="1" noChangeArrowheads="1"/>
          </p:cNvPicPr>
          <p:nvPr userDrawn="1"/>
        </p:nvPicPr>
        <p:blipFill>
          <a:blip r:embed="rId4" cstate="print"/>
          <a:srcRect/>
          <a:stretch>
            <a:fillRect/>
          </a:stretch>
        </p:blipFill>
        <p:spPr bwMode="auto">
          <a:xfrm rot="19571294">
            <a:off x="560921" y="165383"/>
            <a:ext cx="853956" cy="853956"/>
          </a:xfrm>
          <a:prstGeom prst="rect">
            <a:avLst/>
          </a:prstGeom>
          <a:noFill/>
        </p:spPr>
      </p:pic>
      <p:pic>
        <p:nvPicPr>
          <p:cNvPr id="13" name="Picture 6" descr="http://migalaite.blog.tut.by/files/2012/05/0_625cd_ea1f50e9_XL-150x150.png"/>
          <p:cNvPicPr>
            <a:picLocks noChangeAspect="1" noChangeArrowheads="1"/>
          </p:cNvPicPr>
          <p:nvPr userDrawn="1"/>
        </p:nvPicPr>
        <p:blipFill>
          <a:blip r:embed="rId4" cstate="print"/>
          <a:srcRect/>
          <a:stretch>
            <a:fillRect/>
          </a:stretch>
        </p:blipFill>
        <p:spPr bwMode="auto">
          <a:xfrm rot="1488942">
            <a:off x="2535920" y="124160"/>
            <a:ext cx="758544" cy="758544"/>
          </a:xfrm>
          <a:prstGeom prst="rect">
            <a:avLst/>
          </a:prstGeom>
          <a:noFill/>
        </p:spPr>
      </p:pic>
      <p:pic>
        <p:nvPicPr>
          <p:cNvPr id="14" name="Picture 4" descr="http://s39.radikal.ru/i084/1009/ae/fe0c93152f1a.png"/>
          <p:cNvPicPr>
            <a:picLocks noChangeAspect="1" noChangeArrowheads="1"/>
          </p:cNvPicPr>
          <p:nvPr userDrawn="1"/>
        </p:nvPicPr>
        <p:blipFill>
          <a:blip r:embed="rId6" cstate="print"/>
          <a:srcRect l="37799" t="8753" r="44057" b="64986"/>
          <a:stretch>
            <a:fillRect/>
          </a:stretch>
        </p:blipFill>
        <p:spPr bwMode="auto">
          <a:xfrm>
            <a:off x="1547664" y="692696"/>
            <a:ext cx="628434" cy="576064"/>
          </a:xfrm>
          <a:prstGeom prst="rect">
            <a:avLst/>
          </a:prstGeom>
          <a:noFill/>
        </p:spPr>
      </p:pic>
      <p:pic>
        <p:nvPicPr>
          <p:cNvPr id="15" name="Picture 4" descr="http://s39.radikal.ru/i084/1009/ae/fe0c93152f1a.png"/>
          <p:cNvPicPr>
            <a:picLocks noChangeAspect="1" noChangeArrowheads="1"/>
          </p:cNvPicPr>
          <p:nvPr userDrawn="1"/>
        </p:nvPicPr>
        <p:blipFill>
          <a:blip r:embed="rId6" cstate="print"/>
          <a:srcRect l="37799" t="8753" r="44057" b="64986"/>
          <a:stretch>
            <a:fillRect/>
          </a:stretch>
        </p:blipFill>
        <p:spPr bwMode="auto">
          <a:xfrm>
            <a:off x="4067944" y="5661248"/>
            <a:ext cx="628434" cy="576064"/>
          </a:xfrm>
          <a:prstGeom prst="rect">
            <a:avLst/>
          </a:prstGeom>
          <a:noFill/>
        </p:spPr>
      </p:pic>
      <p:pic>
        <p:nvPicPr>
          <p:cNvPr id="16" name="Picture 4" descr="http://s39.radikal.ru/i084/1009/ae/fe0c93152f1a.png"/>
          <p:cNvPicPr>
            <a:picLocks noChangeAspect="1" noChangeArrowheads="1"/>
          </p:cNvPicPr>
          <p:nvPr userDrawn="1"/>
        </p:nvPicPr>
        <p:blipFill>
          <a:blip r:embed="rId6" cstate="print"/>
          <a:srcRect l="37799" t="8753" r="44057" b="64986"/>
          <a:stretch>
            <a:fillRect/>
          </a:stretch>
        </p:blipFill>
        <p:spPr bwMode="auto">
          <a:xfrm>
            <a:off x="4860032" y="4653136"/>
            <a:ext cx="628434" cy="576064"/>
          </a:xfrm>
          <a:prstGeom prst="rect">
            <a:avLst/>
          </a:prstGeom>
          <a:noFill/>
        </p:spPr>
      </p:pic>
      <p:pic>
        <p:nvPicPr>
          <p:cNvPr id="17" name="Picture 4" descr="http://s39.radikal.ru/i084/1009/ae/fe0c93152f1a.png"/>
          <p:cNvPicPr>
            <a:picLocks noChangeAspect="1" noChangeArrowheads="1"/>
          </p:cNvPicPr>
          <p:nvPr userDrawn="1"/>
        </p:nvPicPr>
        <p:blipFill>
          <a:blip r:embed="rId6" cstate="print"/>
          <a:srcRect l="37799" t="8753" r="44057" b="64986"/>
          <a:stretch>
            <a:fillRect/>
          </a:stretch>
        </p:blipFill>
        <p:spPr bwMode="auto">
          <a:xfrm>
            <a:off x="179512" y="1772816"/>
            <a:ext cx="628434" cy="576064"/>
          </a:xfrm>
          <a:prstGeom prst="rect">
            <a:avLst/>
          </a:prstGeom>
          <a:noFill/>
        </p:spPr>
      </p:pic>
      <p:pic>
        <p:nvPicPr>
          <p:cNvPr id="18" name="Picture 4" descr="http://s39.radikal.ru/i084/1009/ae/fe0c93152f1a.png"/>
          <p:cNvPicPr>
            <a:picLocks noChangeAspect="1" noChangeArrowheads="1"/>
          </p:cNvPicPr>
          <p:nvPr userDrawn="1"/>
        </p:nvPicPr>
        <p:blipFill>
          <a:blip r:embed="rId6" cstate="print"/>
          <a:srcRect l="37799" t="8753" r="44057" b="64986"/>
          <a:stretch>
            <a:fillRect/>
          </a:stretch>
        </p:blipFill>
        <p:spPr bwMode="auto">
          <a:xfrm>
            <a:off x="1187624" y="2564904"/>
            <a:ext cx="628434" cy="576064"/>
          </a:xfrm>
          <a:prstGeom prst="rect">
            <a:avLst/>
          </a:prstGeom>
          <a:noFill/>
        </p:spPr>
      </p:pic>
      <p:pic>
        <p:nvPicPr>
          <p:cNvPr id="19" name="Picture 4" descr="http://s39.radikal.ru/i084/1009/ae/fe0c93152f1a.png"/>
          <p:cNvPicPr>
            <a:picLocks noChangeAspect="1" noChangeArrowheads="1"/>
          </p:cNvPicPr>
          <p:nvPr userDrawn="1"/>
        </p:nvPicPr>
        <p:blipFill>
          <a:blip r:embed="rId7" cstate="print"/>
          <a:srcRect l="37799" t="8753" r="44057" b="64986"/>
          <a:stretch>
            <a:fillRect/>
          </a:stretch>
        </p:blipFill>
        <p:spPr bwMode="auto">
          <a:xfrm>
            <a:off x="1187624" y="4797152"/>
            <a:ext cx="392771" cy="360040"/>
          </a:xfrm>
          <a:prstGeom prst="rect">
            <a:avLst/>
          </a:prstGeom>
          <a:noFill/>
        </p:spPr>
      </p:pic>
      <p:pic>
        <p:nvPicPr>
          <p:cNvPr id="20" name="Picture 4" descr="http://s39.radikal.ru/i084/1009/ae/fe0c93152f1a.png"/>
          <p:cNvPicPr>
            <a:picLocks noChangeAspect="1" noChangeArrowheads="1"/>
          </p:cNvPicPr>
          <p:nvPr userDrawn="1"/>
        </p:nvPicPr>
        <p:blipFill>
          <a:blip r:embed="rId7" cstate="print"/>
          <a:srcRect l="37799" t="8753" r="44057" b="64986"/>
          <a:stretch>
            <a:fillRect/>
          </a:stretch>
        </p:blipFill>
        <p:spPr bwMode="auto">
          <a:xfrm>
            <a:off x="1259632" y="1412776"/>
            <a:ext cx="392771" cy="360040"/>
          </a:xfrm>
          <a:prstGeom prst="rect">
            <a:avLst/>
          </a:prstGeom>
          <a:noFill/>
        </p:spPr>
      </p:pic>
      <p:pic>
        <p:nvPicPr>
          <p:cNvPr id="21" name="Picture 4" descr="http://s39.radikal.ru/i084/1009/ae/fe0c93152f1a.png"/>
          <p:cNvPicPr>
            <a:picLocks noChangeAspect="1" noChangeArrowheads="1"/>
          </p:cNvPicPr>
          <p:nvPr userDrawn="1"/>
        </p:nvPicPr>
        <p:blipFill>
          <a:blip r:embed="rId7" cstate="print"/>
          <a:srcRect l="37799" t="8753" r="44057" b="64986"/>
          <a:stretch>
            <a:fillRect/>
          </a:stretch>
        </p:blipFill>
        <p:spPr bwMode="auto">
          <a:xfrm>
            <a:off x="1403648" y="4293096"/>
            <a:ext cx="392771" cy="360040"/>
          </a:xfrm>
          <a:prstGeom prst="rect">
            <a:avLst/>
          </a:prstGeom>
          <a:noFill/>
        </p:spPr>
      </p:pic>
      <p:pic>
        <p:nvPicPr>
          <p:cNvPr id="22" name="Picture 4" descr="http://s39.radikal.ru/i084/1009/ae/fe0c93152f1a.png"/>
          <p:cNvPicPr>
            <a:picLocks noChangeAspect="1" noChangeArrowheads="1"/>
          </p:cNvPicPr>
          <p:nvPr userDrawn="1"/>
        </p:nvPicPr>
        <p:blipFill>
          <a:blip r:embed="rId7" cstate="print"/>
          <a:srcRect l="37799" t="8753" r="44057" b="64986"/>
          <a:stretch>
            <a:fillRect/>
          </a:stretch>
        </p:blipFill>
        <p:spPr bwMode="auto">
          <a:xfrm>
            <a:off x="3059832" y="188640"/>
            <a:ext cx="392771" cy="360040"/>
          </a:xfrm>
          <a:prstGeom prst="rect">
            <a:avLst/>
          </a:prstGeom>
          <a:noFill/>
        </p:spPr>
      </p:pic>
      <p:pic>
        <p:nvPicPr>
          <p:cNvPr id="23" name="Picture 4" descr="http://s39.radikal.ru/i084/1009/ae/fe0c93152f1a.png"/>
          <p:cNvPicPr>
            <a:picLocks noChangeAspect="1" noChangeArrowheads="1"/>
          </p:cNvPicPr>
          <p:nvPr userDrawn="1"/>
        </p:nvPicPr>
        <p:blipFill>
          <a:blip r:embed="rId8" cstate="print"/>
          <a:srcRect l="37799" t="8753" r="44057" b="64986"/>
          <a:stretch>
            <a:fillRect/>
          </a:stretch>
        </p:blipFill>
        <p:spPr bwMode="auto">
          <a:xfrm>
            <a:off x="2339752" y="836712"/>
            <a:ext cx="235663" cy="216024"/>
          </a:xfrm>
          <a:prstGeom prst="rect">
            <a:avLst/>
          </a:prstGeom>
          <a:noFill/>
        </p:spPr>
      </p:pic>
      <p:pic>
        <p:nvPicPr>
          <p:cNvPr id="24" name="Picture 4" descr="http://s39.radikal.ru/i084/1009/ae/fe0c93152f1a.png"/>
          <p:cNvPicPr>
            <a:picLocks noChangeAspect="1" noChangeArrowheads="1"/>
          </p:cNvPicPr>
          <p:nvPr userDrawn="1"/>
        </p:nvPicPr>
        <p:blipFill>
          <a:blip r:embed="rId7" cstate="print"/>
          <a:srcRect l="37799" t="8753" r="44057" b="64986"/>
          <a:stretch>
            <a:fillRect/>
          </a:stretch>
        </p:blipFill>
        <p:spPr bwMode="auto">
          <a:xfrm>
            <a:off x="251520" y="1196752"/>
            <a:ext cx="392771" cy="360040"/>
          </a:xfrm>
          <a:prstGeom prst="rect">
            <a:avLst/>
          </a:prstGeom>
          <a:noFill/>
        </p:spPr>
      </p:pic>
      <p:pic>
        <p:nvPicPr>
          <p:cNvPr id="25" name="Picture 4" descr="http://s39.radikal.ru/i084/1009/ae/fe0c93152f1a.png"/>
          <p:cNvPicPr>
            <a:picLocks noChangeAspect="1" noChangeArrowheads="1"/>
          </p:cNvPicPr>
          <p:nvPr userDrawn="1"/>
        </p:nvPicPr>
        <p:blipFill>
          <a:blip r:embed="rId9" cstate="print"/>
          <a:srcRect l="37799" t="8753" r="44057" b="64986"/>
          <a:stretch>
            <a:fillRect/>
          </a:stretch>
        </p:blipFill>
        <p:spPr bwMode="auto">
          <a:xfrm>
            <a:off x="323528" y="4077072"/>
            <a:ext cx="207640" cy="190336"/>
          </a:xfrm>
          <a:prstGeom prst="rect">
            <a:avLst/>
          </a:prstGeom>
          <a:noFill/>
        </p:spPr>
      </p:pic>
      <p:pic>
        <p:nvPicPr>
          <p:cNvPr id="26" name="Picture 2" descr="07.png"/>
          <p:cNvPicPr>
            <a:picLocks noChangeAspect="1" noChangeArrowheads="1"/>
          </p:cNvPicPr>
          <p:nvPr userDrawn="1"/>
        </p:nvPicPr>
        <p:blipFill>
          <a:blip r:embed="rId10" cstate="print"/>
          <a:srcRect/>
          <a:stretch>
            <a:fillRect/>
          </a:stretch>
        </p:blipFill>
        <p:spPr bwMode="auto">
          <a:xfrm>
            <a:off x="3923928" y="5301208"/>
            <a:ext cx="326587" cy="320055"/>
          </a:xfrm>
          <a:prstGeom prst="rect">
            <a:avLst/>
          </a:prstGeom>
          <a:noFill/>
        </p:spPr>
      </p:pic>
    </p:spTree>
    <p:extLst>
      <p:ext uri="{BB962C8B-B14F-4D97-AF65-F5344CB8AC3E}">
        <p14:creationId xmlns:p14="http://schemas.microsoft.com/office/powerpoint/2010/main" val="154961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98DFCC-B104-43CC-84B0-2DFD8F81AB33}"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615C4A-CFA1-48A5-A64E-9BBC64537739}" type="slidenum">
              <a:rPr lang="ru-RU" smtClean="0"/>
              <a:pPr/>
              <a:t>‹#›</a:t>
            </a:fld>
            <a:endParaRPr lang="ru-RU"/>
          </a:p>
        </p:txBody>
      </p:sp>
    </p:spTree>
    <p:extLst>
      <p:ext uri="{BB962C8B-B14F-4D97-AF65-F5344CB8AC3E}">
        <p14:creationId xmlns:p14="http://schemas.microsoft.com/office/powerpoint/2010/main" val="271154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98DFCC-B104-43CC-84B0-2DFD8F81AB33}"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615C4A-CFA1-48A5-A64E-9BBC64537739}" type="slidenum">
              <a:rPr lang="ru-RU" smtClean="0"/>
              <a:pPr/>
              <a:t>‹#›</a:t>
            </a:fld>
            <a:endParaRPr lang="ru-RU"/>
          </a:p>
        </p:txBody>
      </p:sp>
    </p:spTree>
    <p:extLst>
      <p:ext uri="{BB962C8B-B14F-4D97-AF65-F5344CB8AC3E}">
        <p14:creationId xmlns:p14="http://schemas.microsoft.com/office/powerpoint/2010/main" val="306578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8AD97DF-2AA7-4209-95FE-E726CD831A17}" type="datetimeFigureOut">
              <a:rPr lang="en-US" smtClean="0"/>
              <a:pPr>
                <a:defRPr/>
              </a:pPr>
              <a:t>12/20/2021</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fld id="{C4B90BAF-79E2-4644-A7B3-B0B7FDEE7E55}" type="slidenum">
              <a:rPr lang="en-US" altLang="ru-RU" smtClean="0"/>
              <a:pPr/>
              <a:t>‹#›</a:t>
            </a:fld>
            <a:endParaRPr lang="en-US" altLang="ru-RU"/>
          </a:p>
        </p:txBody>
      </p:sp>
    </p:spTree>
    <p:extLst>
      <p:ext uri="{BB962C8B-B14F-4D97-AF65-F5344CB8AC3E}">
        <p14:creationId xmlns:p14="http://schemas.microsoft.com/office/powerpoint/2010/main" val="148594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98DFCC-B104-43CC-84B0-2DFD8F81AB33}" type="datetimeFigureOut">
              <a:rPr lang="ru-RU" smtClean="0"/>
              <a:pPr/>
              <a:t>20.12.2021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615C4A-CFA1-48A5-A64E-9BBC64537739}" type="slidenum">
              <a:rPr lang="ru-RU" smtClean="0"/>
              <a:pPr/>
              <a:t>‹#›</a:t>
            </a:fld>
            <a:endParaRPr lang="ru-RU"/>
          </a:p>
        </p:txBody>
      </p:sp>
    </p:spTree>
    <p:extLst>
      <p:ext uri="{BB962C8B-B14F-4D97-AF65-F5344CB8AC3E}">
        <p14:creationId xmlns:p14="http://schemas.microsoft.com/office/powerpoint/2010/main" val="91461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98DFCC-B104-43CC-84B0-2DFD8F81AB33}" type="datetimeFigureOut">
              <a:rPr lang="ru-RU" smtClean="0"/>
              <a:pPr/>
              <a:t>20.12.2021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615C4A-CFA1-48A5-A64E-9BBC64537739}" type="slidenum">
              <a:rPr lang="ru-RU" smtClean="0"/>
              <a:pPr/>
              <a:t>‹#›</a:t>
            </a:fld>
            <a:endParaRPr lang="ru-RU"/>
          </a:p>
        </p:txBody>
      </p:sp>
    </p:spTree>
    <p:extLst>
      <p:ext uri="{BB962C8B-B14F-4D97-AF65-F5344CB8AC3E}">
        <p14:creationId xmlns:p14="http://schemas.microsoft.com/office/powerpoint/2010/main" val="133507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BF195B04-2698-4A75-8D5E-F109B593848E}" type="datetimeFigureOut">
              <a:rPr lang="en-US" smtClean="0"/>
              <a:pPr>
                <a:defRPr/>
              </a:pPr>
              <a:t>12/20/2021</a:t>
            </a:fld>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fld id="{672DAB44-7BFB-40F8-B27A-5F7625E54789}" type="slidenum">
              <a:rPr lang="en-US" altLang="ru-RU" smtClean="0"/>
              <a:pPr/>
              <a:t>‹#›</a:t>
            </a:fld>
            <a:endParaRPr lang="en-US" altLang="ru-RU"/>
          </a:p>
        </p:txBody>
      </p:sp>
    </p:spTree>
    <p:extLst>
      <p:ext uri="{BB962C8B-B14F-4D97-AF65-F5344CB8AC3E}">
        <p14:creationId xmlns:p14="http://schemas.microsoft.com/office/powerpoint/2010/main" val="4139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98DFCC-B104-43CC-84B0-2DFD8F81AB33}" type="datetimeFigureOut">
              <a:rPr lang="ru-RU" smtClean="0"/>
              <a:pPr/>
              <a:t>20.12.2021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615C4A-CFA1-48A5-A64E-9BBC64537739}" type="slidenum">
              <a:rPr lang="ru-RU" smtClean="0"/>
              <a:pPr/>
              <a:t>‹#›</a:t>
            </a:fld>
            <a:endParaRPr lang="ru-RU"/>
          </a:p>
        </p:txBody>
      </p:sp>
    </p:spTree>
    <p:extLst>
      <p:ext uri="{BB962C8B-B14F-4D97-AF65-F5344CB8AC3E}">
        <p14:creationId xmlns:p14="http://schemas.microsoft.com/office/powerpoint/2010/main" val="37333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98DFCC-B104-43CC-84B0-2DFD8F81AB33}" type="datetimeFigureOut">
              <a:rPr lang="ru-RU" smtClean="0"/>
              <a:pPr/>
              <a:t>20.12.2021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615C4A-CFA1-48A5-A64E-9BBC64537739}" type="slidenum">
              <a:rPr lang="ru-RU" smtClean="0"/>
              <a:pPr/>
              <a:t>‹#›</a:t>
            </a:fld>
            <a:endParaRPr lang="ru-RU"/>
          </a:p>
        </p:txBody>
      </p:sp>
      <p:pic>
        <p:nvPicPr>
          <p:cNvPr id="5" name="Picture 2" descr="http://www.picshare.ru/uploads/140715/U58bIM0g3k.png"/>
          <p:cNvPicPr>
            <a:picLocks noChangeAspect="1" noChangeArrowheads="1"/>
          </p:cNvPicPr>
          <p:nvPr userDrawn="1"/>
        </p:nvPicPr>
        <p:blipFill>
          <a:blip r:embed="rId2" cstate="print"/>
          <a:srcRect t="72805" r="15873"/>
          <a:stretch>
            <a:fillRect/>
          </a:stretch>
        </p:blipFill>
        <p:spPr bwMode="auto">
          <a:xfrm>
            <a:off x="2483768" y="2204864"/>
            <a:ext cx="6458766" cy="2640174"/>
          </a:xfrm>
          <a:prstGeom prst="rect">
            <a:avLst/>
          </a:prstGeom>
          <a:noFill/>
        </p:spPr>
      </p:pic>
      <p:sp>
        <p:nvSpPr>
          <p:cNvPr id="6" name="Прямоугольник 5"/>
          <p:cNvSpPr/>
          <p:nvPr userDrawn="1"/>
        </p:nvSpPr>
        <p:spPr>
          <a:xfrm>
            <a:off x="0" y="0"/>
            <a:ext cx="9144000" cy="6858000"/>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relaxedInset"/>
            </a:sp3d>
          </a:bodyPr>
          <a:lstStyle/>
          <a:p>
            <a:pPr algn="ctr"/>
            <a:endParaRPr lang="ru-RU"/>
          </a:p>
        </p:txBody>
      </p:sp>
      <p:pic>
        <p:nvPicPr>
          <p:cNvPr id="7" name="Picture 2" descr="http://s019.radikal.ru/i639/1306/65/cbd5deb0b914.png"/>
          <p:cNvPicPr>
            <a:picLocks noChangeAspect="1" noChangeArrowheads="1"/>
          </p:cNvPicPr>
          <p:nvPr userDrawn="1"/>
        </p:nvPicPr>
        <p:blipFill>
          <a:blip r:embed="rId3" cstate="print"/>
          <a:srcRect/>
          <a:stretch>
            <a:fillRect/>
          </a:stretch>
        </p:blipFill>
        <p:spPr bwMode="auto">
          <a:xfrm>
            <a:off x="0" y="0"/>
            <a:ext cx="2360187" cy="6858000"/>
          </a:xfrm>
          <a:prstGeom prst="rect">
            <a:avLst/>
          </a:prstGeom>
          <a:noFill/>
        </p:spPr>
      </p:pic>
      <p:pic>
        <p:nvPicPr>
          <p:cNvPr id="8" name="Picture 2" descr="07.png"/>
          <p:cNvPicPr>
            <a:picLocks noChangeAspect="1" noChangeArrowheads="1"/>
          </p:cNvPicPr>
          <p:nvPr userDrawn="1"/>
        </p:nvPicPr>
        <p:blipFill>
          <a:blip r:embed="rId4" cstate="print"/>
          <a:srcRect/>
          <a:stretch>
            <a:fillRect/>
          </a:stretch>
        </p:blipFill>
        <p:spPr bwMode="auto">
          <a:xfrm>
            <a:off x="539552" y="4149080"/>
            <a:ext cx="326587" cy="320055"/>
          </a:xfrm>
          <a:prstGeom prst="rect">
            <a:avLst/>
          </a:prstGeom>
          <a:noFill/>
        </p:spPr>
      </p:pic>
      <p:pic>
        <p:nvPicPr>
          <p:cNvPr id="9" name="Picture 2" descr="http://img-fotki.yandex.ru/get/6723/16969765.1fc/0_8c9a9_93de2f9b_orig.png"/>
          <p:cNvPicPr>
            <a:picLocks noChangeAspect="1" noChangeArrowheads="1"/>
          </p:cNvPicPr>
          <p:nvPr userDrawn="1"/>
        </p:nvPicPr>
        <p:blipFill>
          <a:blip r:embed="rId5" cstate="print"/>
          <a:srcRect/>
          <a:stretch>
            <a:fillRect/>
          </a:stretch>
        </p:blipFill>
        <p:spPr bwMode="auto">
          <a:xfrm>
            <a:off x="0" y="0"/>
            <a:ext cx="2932623" cy="6858000"/>
          </a:xfrm>
          <a:prstGeom prst="rect">
            <a:avLst/>
          </a:prstGeom>
          <a:noFill/>
        </p:spPr>
      </p:pic>
      <p:pic>
        <p:nvPicPr>
          <p:cNvPr id="10" name="Picture 4" descr="http://s39.radikal.ru/i084/1009/ae/fe0c93152f1a.png"/>
          <p:cNvPicPr>
            <a:picLocks noChangeAspect="1" noChangeArrowheads="1"/>
          </p:cNvPicPr>
          <p:nvPr userDrawn="1"/>
        </p:nvPicPr>
        <p:blipFill>
          <a:blip r:embed="rId6" cstate="print"/>
          <a:srcRect l="37799" t="8753" r="44057" b="64986"/>
          <a:stretch>
            <a:fillRect/>
          </a:stretch>
        </p:blipFill>
        <p:spPr bwMode="auto">
          <a:xfrm>
            <a:off x="251520" y="260648"/>
            <a:ext cx="628434" cy="576064"/>
          </a:xfrm>
          <a:prstGeom prst="rect">
            <a:avLst/>
          </a:prstGeom>
          <a:noFill/>
        </p:spPr>
      </p:pic>
      <p:pic>
        <p:nvPicPr>
          <p:cNvPr id="11" name="Picture 4" descr="http://s39.radikal.ru/i084/1009/ae/fe0c93152f1a.png"/>
          <p:cNvPicPr>
            <a:picLocks noChangeAspect="1" noChangeArrowheads="1"/>
          </p:cNvPicPr>
          <p:nvPr userDrawn="1"/>
        </p:nvPicPr>
        <p:blipFill>
          <a:blip r:embed="rId6" cstate="print"/>
          <a:srcRect l="37799" t="8753" r="44057" b="64986"/>
          <a:stretch>
            <a:fillRect/>
          </a:stretch>
        </p:blipFill>
        <p:spPr bwMode="auto">
          <a:xfrm>
            <a:off x="1259632" y="2132856"/>
            <a:ext cx="628434" cy="576064"/>
          </a:xfrm>
          <a:prstGeom prst="rect">
            <a:avLst/>
          </a:prstGeom>
          <a:noFill/>
        </p:spPr>
      </p:pic>
      <p:pic>
        <p:nvPicPr>
          <p:cNvPr id="12" name="Picture 4" descr="http://s39.radikal.ru/i084/1009/ae/fe0c93152f1a.png"/>
          <p:cNvPicPr>
            <a:picLocks noChangeAspect="1" noChangeArrowheads="1"/>
          </p:cNvPicPr>
          <p:nvPr userDrawn="1"/>
        </p:nvPicPr>
        <p:blipFill>
          <a:blip r:embed="rId6" cstate="print"/>
          <a:srcRect l="37799" t="8753" r="44057" b="64986"/>
          <a:stretch>
            <a:fillRect/>
          </a:stretch>
        </p:blipFill>
        <p:spPr bwMode="auto">
          <a:xfrm>
            <a:off x="1043608" y="4941168"/>
            <a:ext cx="628434" cy="576064"/>
          </a:xfrm>
          <a:prstGeom prst="rect">
            <a:avLst/>
          </a:prstGeom>
          <a:noFill/>
        </p:spPr>
      </p:pic>
      <p:pic>
        <p:nvPicPr>
          <p:cNvPr id="13" name="Picture 4" descr="http://s39.radikal.ru/i084/1009/ae/fe0c93152f1a.png"/>
          <p:cNvPicPr>
            <a:picLocks noChangeAspect="1" noChangeArrowheads="1"/>
          </p:cNvPicPr>
          <p:nvPr userDrawn="1"/>
        </p:nvPicPr>
        <p:blipFill>
          <a:blip r:embed="rId6" cstate="print"/>
          <a:srcRect l="37799" t="8753" r="44057" b="64986"/>
          <a:stretch>
            <a:fillRect/>
          </a:stretch>
        </p:blipFill>
        <p:spPr bwMode="auto">
          <a:xfrm>
            <a:off x="0" y="6281936"/>
            <a:ext cx="628434" cy="576064"/>
          </a:xfrm>
          <a:prstGeom prst="rect">
            <a:avLst/>
          </a:prstGeom>
          <a:noFill/>
        </p:spPr>
      </p:pic>
      <p:pic>
        <p:nvPicPr>
          <p:cNvPr id="14" name="Picture 4" descr="http://s39.radikal.ru/i084/1009/ae/fe0c93152f1a.png"/>
          <p:cNvPicPr>
            <a:picLocks noChangeAspect="1" noChangeArrowheads="1"/>
          </p:cNvPicPr>
          <p:nvPr userDrawn="1"/>
        </p:nvPicPr>
        <p:blipFill>
          <a:blip r:embed="rId7" cstate="print"/>
          <a:srcRect l="37799" t="8753" r="44057" b="64986"/>
          <a:stretch>
            <a:fillRect/>
          </a:stretch>
        </p:blipFill>
        <p:spPr bwMode="auto">
          <a:xfrm>
            <a:off x="1547664" y="3861048"/>
            <a:ext cx="360040" cy="330036"/>
          </a:xfrm>
          <a:prstGeom prst="rect">
            <a:avLst/>
          </a:prstGeom>
          <a:noFill/>
        </p:spPr>
      </p:pic>
      <p:pic>
        <p:nvPicPr>
          <p:cNvPr id="15" name="Picture 4" descr="http://s39.radikal.ru/i084/1009/ae/fe0c93152f1a.png"/>
          <p:cNvPicPr>
            <a:picLocks noChangeAspect="1" noChangeArrowheads="1"/>
          </p:cNvPicPr>
          <p:nvPr userDrawn="1"/>
        </p:nvPicPr>
        <p:blipFill>
          <a:blip r:embed="rId7" cstate="print"/>
          <a:srcRect l="37799" t="8753" r="44057" b="64986"/>
          <a:stretch>
            <a:fillRect/>
          </a:stretch>
        </p:blipFill>
        <p:spPr bwMode="auto">
          <a:xfrm>
            <a:off x="827584" y="1556792"/>
            <a:ext cx="360040" cy="330036"/>
          </a:xfrm>
          <a:prstGeom prst="rect">
            <a:avLst/>
          </a:prstGeom>
          <a:noFill/>
        </p:spPr>
      </p:pic>
      <p:pic>
        <p:nvPicPr>
          <p:cNvPr id="16" name="Picture 4" descr="http://s39.radikal.ru/i084/1009/ae/fe0c93152f1a.png"/>
          <p:cNvPicPr>
            <a:picLocks noChangeAspect="1" noChangeArrowheads="1"/>
          </p:cNvPicPr>
          <p:nvPr userDrawn="1"/>
        </p:nvPicPr>
        <p:blipFill>
          <a:blip r:embed="rId7" cstate="print"/>
          <a:srcRect l="37799" t="8753" r="44057" b="64986"/>
          <a:stretch>
            <a:fillRect/>
          </a:stretch>
        </p:blipFill>
        <p:spPr bwMode="auto">
          <a:xfrm>
            <a:off x="251520" y="5805264"/>
            <a:ext cx="360040" cy="330036"/>
          </a:xfrm>
          <a:prstGeom prst="rect">
            <a:avLst/>
          </a:prstGeom>
          <a:noFill/>
        </p:spPr>
      </p:pic>
      <p:pic>
        <p:nvPicPr>
          <p:cNvPr id="17" name="Picture 6" descr="http://migalaite.blog.tut.by/files/2012/05/0_625cd_ea1f50e9_XL-150x150.png"/>
          <p:cNvPicPr>
            <a:picLocks noChangeAspect="1" noChangeArrowheads="1"/>
          </p:cNvPicPr>
          <p:nvPr userDrawn="1"/>
        </p:nvPicPr>
        <p:blipFill>
          <a:blip r:embed="rId8" cstate="print"/>
          <a:srcRect/>
          <a:stretch>
            <a:fillRect/>
          </a:stretch>
        </p:blipFill>
        <p:spPr bwMode="auto">
          <a:xfrm rot="17668445">
            <a:off x="382425" y="1759706"/>
            <a:ext cx="1010134" cy="1010134"/>
          </a:xfrm>
          <a:prstGeom prst="rect">
            <a:avLst/>
          </a:prstGeom>
          <a:noFill/>
        </p:spPr>
      </p:pic>
      <p:pic>
        <p:nvPicPr>
          <p:cNvPr id="18" name="Picture 6" descr="http://migalaite.blog.tut.by/files/2012/05/0_625cd_ea1f50e9_XL-150x150.png"/>
          <p:cNvPicPr>
            <a:picLocks noChangeAspect="1" noChangeArrowheads="1"/>
          </p:cNvPicPr>
          <p:nvPr userDrawn="1"/>
        </p:nvPicPr>
        <p:blipFill>
          <a:blip r:embed="rId8" cstate="print"/>
          <a:srcRect/>
          <a:stretch>
            <a:fillRect/>
          </a:stretch>
        </p:blipFill>
        <p:spPr bwMode="auto">
          <a:xfrm rot="163665">
            <a:off x="1283049" y="5036593"/>
            <a:ext cx="1008112" cy="1008112"/>
          </a:xfrm>
          <a:prstGeom prst="rect">
            <a:avLst/>
          </a:prstGeom>
          <a:noFill/>
        </p:spPr>
      </p:pic>
    </p:spTree>
    <p:extLst>
      <p:ext uri="{BB962C8B-B14F-4D97-AF65-F5344CB8AC3E}">
        <p14:creationId xmlns:p14="http://schemas.microsoft.com/office/powerpoint/2010/main" val="271657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98DFCC-B104-43CC-84B0-2DFD8F81AB33}" type="datetimeFigureOut">
              <a:rPr lang="ru-RU" smtClean="0"/>
              <a:pPr/>
              <a:t>20.12.2021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615C4A-CFA1-48A5-A64E-9BBC64537739}" type="slidenum">
              <a:rPr lang="ru-RU" smtClean="0"/>
              <a:pPr/>
              <a:t>‹#›</a:t>
            </a:fld>
            <a:endParaRPr lang="ru-RU"/>
          </a:p>
        </p:txBody>
      </p:sp>
    </p:spTree>
    <p:extLst>
      <p:ext uri="{BB962C8B-B14F-4D97-AF65-F5344CB8AC3E}">
        <p14:creationId xmlns:p14="http://schemas.microsoft.com/office/powerpoint/2010/main" val="374450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98DFCC-B104-43CC-84B0-2DFD8F81AB33}" type="datetimeFigureOut">
              <a:rPr lang="ru-RU" smtClean="0"/>
              <a:pPr/>
              <a:t>20.12.2021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615C4A-CFA1-48A5-A64E-9BBC64537739}" type="slidenum">
              <a:rPr lang="ru-RU" smtClean="0"/>
              <a:pPr/>
              <a:t>‹#›</a:t>
            </a:fld>
            <a:endParaRPr lang="ru-RU"/>
          </a:p>
        </p:txBody>
      </p:sp>
    </p:spTree>
    <p:extLst>
      <p:ext uri="{BB962C8B-B14F-4D97-AF65-F5344CB8AC3E}">
        <p14:creationId xmlns:p14="http://schemas.microsoft.com/office/powerpoint/2010/main" val="398021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8DFCC-B104-43CC-84B0-2DFD8F81AB33}" type="datetimeFigureOut">
              <a:rPr lang="ru-RU" smtClean="0"/>
              <a:pPr/>
              <a:t>20.12.2021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15C4A-CFA1-48A5-A64E-9BBC64537739}" type="slidenum">
              <a:rPr lang="ru-RU" smtClean="0"/>
              <a:pPr/>
              <a:t>‹#›</a:t>
            </a:fld>
            <a:endParaRPr lang="ru-RU"/>
          </a:p>
        </p:txBody>
      </p:sp>
    </p:spTree>
    <p:extLst>
      <p:ext uri="{BB962C8B-B14F-4D97-AF65-F5344CB8AC3E}">
        <p14:creationId xmlns:p14="http://schemas.microsoft.com/office/powerpoint/2010/main" val="276052733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slide" Target="slide3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ds04.infourok.ru/uploads/ex/10b9/000e5510-68c7a3c6/img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403" t="37188" r="25081" b="13564"/>
          <a:stretch/>
        </p:blipFill>
        <p:spPr bwMode="auto">
          <a:xfrm>
            <a:off x="3696515" y="2304844"/>
            <a:ext cx="2225885" cy="225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rot="1711712">
            <a:off x="-172406" y="4839543"/>
            <a:ext cx="5600380" cy="923330"/>
          </a:xfrm>
          <a:prstGeom prst="rect">
            <a:avLst/>
          </a:prstGeom>
          <a:noFill/>
        </p:spPr>
        <p:txBody>
          <a:bodyPr wrap="non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Математическа</a:t>
            </a: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я </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Прямоугольник 5"/>
          <p:cNvSpPr/>
          <p:nvPr/>
        </p:nvSpPr>
        <p:spPr>
          <a:xfrm rot="19554895">
            <a:off x="1837134" y="216144"/>
            <a:ext cx="3565958" cy="923330"/>
          </a:xfrm>
          <a:prstGeom prst="rect">
            <a:avLst/>
          </a:prstGeom>
        </p:spPr>
        <p:txBody>
          <a:bodyPr wrap="square">
            <a:spAutoFit/>
          </a:bodyPr>
          <a:lstStyle/>
          <a:p>
            <a:pPr lvl="0" algn="ctr"/>
            <a:r>
              <a:rPr lang="ru-RU" sz="5400" b="1" spc="200"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latin typeface="Times New Roman" panose="02020603050405020304" pitchFamily="18" charset="0"/>
                <a:cs typeface="Times New Roman" panose="02020603050405020304" pitchFamily="18" charset="0"/>
              </a:rPr>
              <a:t>физика</a:t>
            </a:r>
            <a:endParaRPr lang="ru-RU" sz="5400" b="1" spc="200" dirty="0">
              <a:ln w="29210">
                <a:solidFill>
                  <a:srgbClr val="9BBB59">
                    <a:tint val="10000"/>
                  </a:srgbClr>
                </a:solidFill>
              </a:ln>
              <a:solidFill>
                <a:srgbClr val="9BBB59">
                  <a:satMod val="200000"/>
                  <a:alpha val="50000"/>
                </a:srgbClr>
              </a:solidFill>
              <a:effectLst>
                <a:innerShdw blurRad="50800" dist="50800" dir="8100000">
                  <a:srgbClr val="7D7D7D">
                    <a:alpha val="73000"/>
                  </a:srgbClr>
                </a:innerShdw>
              </a:effectLst>
            </a:endParaRPr>
          </a:p>
        </p:txBody>
      </p:sp>
      <p:sp>
        <p:nvSpPr>
          <p:cNvPr id="7" name="Прямоугольник 6"/>
          <p:cNvSpPr/>
          <p:nvPr/>
        </p:nvSpPr>
        <p:spPr>
          <a:xfrm rot="19988629">
            <a:off x="6807228" y="5476349"/>
            <a:ext cx="224952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кошка</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Прямоугольник 7"/>
          <p:cNvSpPr/>
          <p:nvPr/>
        </p:nvSpPr>
        <p:spPr>
          <a:xfrm rot="2647753">
            <a:off x="-337266" y="1096753"/>
            <a:ext cx="4084965" cy="923330"/>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грамотность</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Прямоугольник 8"/>
          <p:cNvSpPr/>
          <p:nvPr/>
        </p:nvSpPr>
        <p:spPr>
          <a:xfrm rot="3489131">
            <a:off x="4510672" y="1885675"/>
            <a:ext cx="573176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функциональная </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Прямоугольник 9"/>
          <p:cNvSpPr/>
          <p:nvPr/>
        </p:nvSpPr>
        <p:spPr>
          <a:xfrm>
            <a:off x="4955750" y="5476349"/>
            <a:ext cx="1949573" cy="923330"/>
          </a:xfrm>
          <a:prstGeom prst="rect">
            <a:avLst/>
          </a:prstGeom>
          <a:noFill/>
        </p:spPr>
        <p:txBody>
          <a:bodyPr wrap="non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урок</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1" name="Прямоугольник 10"/>
          <p:cNvSpPr/>
          <p:nvPr/>
        </p:nvSpPr>
        <p:spPr>
          <a:xfrm>
            <a:off x="2507118" y="4094697"/>
            <a:ext cx="560268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формирование</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Прямоугольник 11"/>
          <p:cNvSpPr/>
          <p:nvPr/>
        </p:nvSpPr>
        <p:spPr>
          <a:xfrm>
            <a:off x="3386465" y="1136056"/>
            <a:ext cx="2862258"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погода</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Прямоугольник 12"/>
          <p:cNvSpPr/>
          <p:nvPr/>
        </p:nvSpPr>
        <p:spPr>
          <a:xfrm>
            <a:off x="7376553" y="643975"/>
            <a:ext cx="1343638"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лес</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Прямоугольник 13"/>
          <p:cNvSpPr/>
          <p:nvPr/>
        </p:nvSpPr>
        <p:spPr>
          <a:xfrm>
            <a:off x="-52895" y="2850260"/>
            <a:ext cx="318869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явления</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Прямоугольник 14"/>
          <p:cNvSpPr/>
          <p:nvPr/>
        </p:nvSpPr>
        <p:spPr>
          <a:xfrm>
            <a:off x="5352576" y="2059386"/>
            <a:ext cx="1247816" cy="923330"/>
          </a:xfrm>
          <a:prstGeom prst="rect">
            <a:avLst/>
          </a:prstGeom>
          <a:noFill/>
        </p:spPr>
        <p:txBody>
          <a:bodyPr wrap="squar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на</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Прямоугольник 15"/>
          <p:cNvSpPr/>
          <p:nvPr/>
        </p:nvSpPr>
        <p:spPr>
          <a:xfrm>
            <a:off x="1884710" y="1558418"/>
            <a:ext cx="6606480" cy="3416320"/>
          </a:xfrm>
          <a:prstGeom prst="rect">
            <a:avLst/>
          </a:prstGeom>
        </p:spPr>
        <p:txBody>
          <a:bodyPr wrap="square">
            <a:spAutoFit/>
          </a:bodyPr>
          <a:lstStyle/>
          <a:p>
            <a:r>
              <a:rPr lang="ru-RU" sz="5400" b="1" dirty="0">
                <a:solidFill>
                  <a:srgbClr val="1F497D">
                    <a:lumMod val="50000"/>
                  </a:srgbClr>
                </a:solidFill>
                <a:ea typeface="+mj-ea"/>
                <a:cs typeface="+mj-cs"/>
              </a:rPr>
              <a:t>Формирование функциональной грамотности  на уроках физики</a:t>
            </a:r>
            <a:endParaRPr lang="ru-RU" dirty="0"/>
          </a:p>
        </p:txBody>
      </p:sp>
    </p:spTree>
    <p:extLst>
      <p:ext uri="{BB962C8B-B14F-4D97-AF65-F5344CB8AC3E}">
        <p14:creationId xmlns:p14="http://schemas.microsoft.com/office/powerpoint/2010/main" val="13951655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2" presetClass="exit" presetSubtype="2"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ppt_w*1.125000"/>
                                          </p:val>
                                        </p:tav>
                                      </p:tavLst>
                                    </p:anim>
                                    <p:animEffect transition="out" filter="wipe(right)">
                                      <p:cBhvr>
                                        <p:cTn id="7" dur="500"/>
                                        <p:tgtEl>
                                          <p:spTgt spid="8"/>
                                        </p:tgtEl>
                                      </p:cBhvr>
                                    </p:animEffect>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grpId="0" nodeType="clickEffect">
                                  <p:stCondLst>
                                    <p:cond delay="0"/>
                                  </p:stCondLst>
                                  <p:childTnLst>
                                    <p:anim calcmode="lin" valueType="num">
                                      <p:cBhvr additive="base">
                                        <p:cTn id="13" dur="500"/>
                                        <p:tgtEl>
                                          <p:spTgt spid="6"/>
                                        </p:tgtEl>
                                        <p:attrNameLst>
                                          <p:attrName>ppt_y</p:attrName>
                                        </p:attrNameLst>
                                      </p:cBhvr>
                                      <p:tavLst>
                                        <p:tav tm="0">
                                          <p:val>
                                            <p:strVal val="#ppt_y"/>
                                          </p:val>
                                        </p:tav>
                                        <p:tav tm="100000">
                                          <p:val>
                                            <p:strVal val="#ppt_y+#ppt_h*1.125000"/>
                                          </p:val>
                                        </p:tav>
                                      </p:tavLst>
                                    </p:anim>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2" presetClass="exit" presetSubtype="8" fill="hold" grpId="0" nodeType="clickEffect">
                                  <p:stCondLst>
                                    <p:cond delay="0"/>
                                  </p:stCondLst>
                                  <p:childTnLst>
                                    <p:anim calcmode="lin" valueType="num">
                                      <p:cBhvr additive="base">
                                        <p:cTn id="19" dur="500"/>
                                        <p:tgtEl>
                                          <p:spTgt spid="9"/>
                                        </p:tgtEl>
                                        <p:attrNameLst>
                                          <p:attrName>ppt_x</p:attrName>
                                        </p:attrNameLst>
                                      </p:cBhvr>
                                      <p:tavLst>
                                        <p:tav tm="0">
                                          <p:val>
                                            <p:strVal val="#ppt_x"/>
                                          </p:val>
                                        </p:tav>
                                        <p:tav tm="100000">
                                          <p:val>
                                            <p:strVal val="#ppt_x-#ppt_w*1.125000"/>
                                          </p:val>
                                        </p:tav>
                                      </p:tavLst>
                                    </p:anim>
                                    <p:animEffect transition="out" filter="wipe(left)">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2" presetClass="exit" presetSubtype="1" fill="hold" grpId="1" nodeType="clickEffect">
                                  <p:stCondLst>
                                    <p:cond delay="0"/>
                                  </p:stCondLst>
                                  <p:childTnLst>
                                    <p:anim calcmode="lin" valueType="num">
                                      <p:cBhvr additive="base">
                                        <p:cTn id="26" dur="500"/>
                                        <p:tgtEl>
                                          <p:spTgt spid="11"/>
                                        </p:tgtEl>
                                        <p:attrNameLst>
                                          <p:attrName>ppt_y</p:attrName>
                                        </p:attrNameLst>
                                      </p:cBhvr>
                                      <p:tavLst>
                                        <p:tav tm="0">
                                          <p:val>
                                            <p:strVal val="#ppt_y"/>
                                          </p:val>
                                        </p:tav>
                                        <p:tav tm="100000">
                                          <p:val>
                                            <p:strVal val="#ppt_y-#ppt_h*1.125000"/>
                                          </p:val>
                                        </p:tav>
                                      </p:tavLst>
                                    </p:anim>
                                    <p:animEffect transition="out" filter="wipe(up)">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12" presetClass="exit" presetSubtype="1" fill="hold" grpId="0" nodeType="clickEffect">
                                  <p:stCondLst>
                                    <p:cond delay="0"/>
                                  </p:stCondLst>
                                  <p:childTnLst>
                                    <p:anim calcmode="lin" valueType="num">
                                      <p:cBhvr additive="base">
                                        <p:cTn id="33" dur="500"/>
                                        <p:tgtEl>
                                          <p:spTgt spid="10"/>
                                        </p:tgtEl>
                                        <p:attrNameLst>
                                          <p:attrName>ppt_y</p:attrName>
                                        </p:attrNameLst>
                                      </p:cBhvr>
                                      <p:tavLst>
                                        <p:tav tm="0">
                                          <p:val>
                                            <p:strVal val="#ppt_y"/>
                                          </p:val>
                                        </p:tav>
                                        <p:tav tm="100000">
                                          <p:val>
                                            <p:strVal val="#ppt_y-#ppt_h*1.125000"/>
                                          </p:val>
                                        </p:tav>
                                      </p:tavLst>
                                    </p:anim>
                                    <p:animEffect transition="out" filter="wipe(up)">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5"/>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2" presetClass="exit" presetSubtype="4" fill="hold" grpId="1" nodeType="clickEffect">
                                  <p:stCondLst>
                                    <p:cond delay="0"/>
                                  </p:stCondLst>
                                  <p:childTnLst>
                                    <p:anim calcmode="lin" valueType="num">
                                      <p:cBhvr additive="base">
                                        <p:cTn id="45" dur="500"/>
                                        <p:tgtEl>
                                          <p:spTgt spid="9"/>
                                        </p:tgtEl>
                                        <p:attrNameLst>
                                          <p:attrName>ppt_y</p:attrName>
                                        </p:attrNameLst>
                                      </p:cBhvr>
                                      <p:tavLst>
                                        <p:tav tm="0">
                                          <p:val>
                                            <p:strVal val="#ppt_y"/>
                                          </p:val>
                                        </p:tav>
                                        <p:tav tm="100000">
                                          <p:val>
                                            <p:strVal val="#ppt_y+#ppt_h*1.125000"/>
                                          </p:val>
                                        </p:tav>
                                      </p:tavLst>
                                    </p:anim>
                                    <p:animEffect transition="out" filter="wipe(down)">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2"/>
                    </p:tgtEl>
                  </p:cond>
                </p:stCondLst>
                <p:endSync evt="end" delay="0">
                  <p:rtn val="all"/>
                </p:endSync>
                <p:childTnLst>
                  <p:par>
                    <p:cTn id="49" fill="hold">
                      <p:stCondLst>
                        <p:cond delay="0"/>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nextCondLst>
                <p:cond evt="onClick" delay="0">
                  <p:tgtEl>
                    <p:spTgt spid="2"/>
                  </p:tgtEl>
                </p:cond>
              </p:nextCondLst>
            </p:seq>
          </p:childTnLst>
        </p:cTn>
      </p:par>
    </p:tnLst>
    <p:bldLst>
      <p:bldP spid="6" grpId="0"/>
      <p:bldP spid="8" grpId="0" animBg="1"/>
      <p:bldP spid="9" grpId="0"/>
      <p:bldP spid="9" grpId="1"/>
      <p:bldP spid="10" grpId="0"/>
      <p:bldP spid="11" grpId="1"/>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600" b="1" dirty="0">
                <a:latin typeface="Times New Roman" panose="02020603050405020304" pitchFamily="18" charset="0"/>
                <a:cs typeface="Times New Roman" panose="02020603050405020304" pitchFamily="18" charset="0"/>
              </a:rPr>
              <a:t>Цель</a:t>
            </a:r>
            <a:r>
              <a:rPr lang="ru-RU" sz="3600" dirty="0">
                <a:latin typeface="Times New Roman" panose="02020603050405020304" pitchFamily="18" charset="0"/>
                <a:cs typeface="Times New Roman" panose="02020603050405020304" pitchFamily="18" charset="0"/>
              </a:rPr>
              <a:t> этого масштабного тестирования — провести оценку грамотности 15-летних школьников в разных видах учебной деятельности: </a:t>
            </a:r>
            <a:r>
              <a:rPr lang="ru-RU" sz="3600" dirty="0" smtClean="0">
                <a:latin typeface="Times New Roman" panose="02020603050405020304" pitchFamily="18" charset="0"/>
                <a:cs typeface="Times New Roman" panose="02020603050405020304" pitchFamily="18" charset="0"/>
              </a:rPr>
              <a:t>естественно-научной</a:t>
            </a:r>
            <a:r>
              <a:rPr lang="ru-RU" sz="3600" dirty="0">
                <a:latin typeface="Times New Roman" panose="02020603050405020304" pitchFamily="18" charset="0"/>
                <a:cs typeface="Times New Roman" panose="02020603050405020304" pitchFamily="18" charset="0"/>
              </a:rPr>
              <a:t>, математической, компьютерной и читательской.</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408864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8316416" cy="5632311"/>
          </a:xfrm>
          <a:prstGeom prst="rect">
            <a:avLst/>
          </a:prstGeom>
        </p:spPr>
        <p:txBody>
          <a:bodyPr wrap="square">
            <a:spAutoFit/>
          </a:bodyPr>
          <a:lstStyle/>
          <a:p>
            <a:pPr algn="r"/>
            <a:r>
              <a:rPr lang="ru-RU" sz="3600" b="1" dirty="0">
                <a:latin typeface="Times New Roman" panose="02020603050405020304" pitchFamily="18" charset="0"/>
                <a:cs typeface="Times New Roman" panose="02020603050405020304" pitchFamily="18" charset="0"/>
              </a:rPr>
              <a:t>PISA</a:t>
            </a:r>
            <a:r>
              <a:rPr lang="ru-RU" sz="3600" dirty="0">
                <a:latin typeface="Times New Roman" panose="02020603050405020304" pitchFamily="18" charset="0"/>
                <a:cs typeface="Times New Roman" panose="02020603050405020304" pitchFamily="18" charset="0"/>
              </a:rPr>
              <a:t> позволяет понять, какая страна будет более конкурентоспособной в будущем за счёт потенциала подрастающего </a:t>
            </a:r>
            <a:r>
              <a:rPr lang="ru-RU" sz="3600" dirty="0" smtClean="0">
                <a:latin typeface="Times New Roman" panose="02020603050405020304" pitchFamily="18" charset="0"/>
                <a:cs typeface="Times New Roman" panose="02020603050405020304" pitchFamily="18" charset="0"/>
              </a:rPr>
              <a:t>поколения. </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Главное </a:t>
            </a:r>
            <a:r>
              <a:rPr lang="ru-RU" sz="3600" dirty="0">
                <a:latin typeface="Times New Roman" panose="02020603050405020304" pitchFamily="18" charset="0"/>
                <a:cs typeface="Times New Roman" panose="02020603050405020304" pitchFamily="18" charset="0"/>
              </a:rPr>
              <a:t>отличие программы PISA от ЕГЭ, ОГЭ и других российских тестов заключается в том, что она, в первую очередь, оценивает возможность школьников руководствоваться здравым смыслом и логикой при выполнении</a:t>
            </a:r>
          </a:p>
        </p:txBody>
      </p:sp>
    </p:spTree>
    <p:extLst>
      <p:ext uri="{BB962C8B-B14F-4D97-AF65-F5344CB8AC3E}">
        <p14:creationId xmlns:p14="http://schemas.microsoft.com/office/powerpoint/2010/main" val="4150237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0"/>
            <a:ext cx="7772400" cy="1470025"/>
          </a:xfrm>
        </p:spPr>
        <p:txBody>
          <a:bodyPr/>
          <a:lstStyle/>
          <a:p>
            <a:r>
              <a:rPr lang="ru-RU" dirty="0" smtClean="0"/>
              <a:t>Результаты исследования</a:t>
            </a:r>
            <a:endParaRPr lang="ru-RU" dirty="0"/>
          </a:p>
        </p:txBody>
      </p:sp>
      <p:sp>
        <p:nvSpPr>
          <p:cNvPr id="3" name="Подзаголовок 2"/>
          <p:cNvSpPr>
            <a:spLocks noGrp="1"/>
          </p:cNvSpPr>
          <p:nvPr>
            <p:ph type="subTitle" idx="1"/>
          </p:nvPr>
        </p:nvSpPr>
        <p:spPr/>
        <p:txBody>
          <a:bodyPr/>
          <a:lstStyle/>
          <a:p>
            <a:r>
              <a:rPr lang="ru-RU" dirty="0" smtClean="0"/>
              <a:t>Вставить графики или диаграммы</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857224" y="1143000"/>
            <a:ext cx="7620000" cy="5715000"/>
          </a:xfrm>
          <a:prstGeom prst="rect">
            <a:avLst/>
          </a:prstGeom>
          <a:noFill/>
          <a:ln w="9525">
            <a:noFill/>
            <a:miter lim="800000"/>
            <a:headEnd/>
            <a:tailEnd/>
          </a:ln>
          <a:effectLst/>
        </p:spPr>
      </p:pic>
    </p:spTree>
    <p:extLst>
      <p:ext uri="{BB962C8B-B14F-4D97-AF65-F5344CB8AC3E}">
        <p14:creationId xmlns:p14="http://schemas.microsoft.com/office/powerpoint/2010/main" val="2096441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268760"/>
            <a:ext cx="7772400" cy="4394919"/>
          </a:xfrm>
        </p:spPr>
        <p:txBody>
          <a:bodyPr>
            <a:normAutofit fontScale="90000"/>
          </a:bodyPr>
          <a:lstStyle/>
          <a:p>
            <a:r>
              <a:rPr lang="ru-RU" sz="3600" b="1" dirty="0">
                <a:solidFill>
                  <a:srgbClr val="000000"/>
                </a:solidFill>
                <a:latin typeface="Times New Roman" panose="02020603050405020304" pitchFamily="18" charset="0"/>
                <a:ea typeface="Times New Roman"/>
                <a:cs typeface="Times New Roman" panose="02020603050405020304" pitchFamily="18" charset="0"/>
              </a:rPr>
              <a:t>Не учитывать результаты PISA </a:t>
            </a:r>
            <a:r>
              <a:rPr lang="ru-RU" sz="3600" dirty="0">
                <a:solidFill>
                  <a:srgbClr val="000000"/>
                </a:solidFill>
                <a:latin typeface="Times New Roman" panose="02020603050405020304" pitchFamily="18" charset="0"/>
                <a:ea typeface="Times New Roman"/>
                <a:cs typeface="Times New Roman" panose="02020603050405020304" pitchFamily="18" charset="0"/>
              </a:rPr>
              <a:t>отечественное образование сегодня не может, поскольку вопрос о конкурентоспособности стоит очень остро. Известно, что качество российского образования отличается от качества образования за рубежом: при достаточно высоких предметных знаниях и умениях российские школьники испытывают затруднения в применении своих знаний в ситуациях, близких к повседневной жизни, а также в работе с информацией, представленной в различной форме. </a:t>
            </a:r>
            <a:r>
              <a:rPr lang="ru-RU" dirty="0"/>
              <a:t/>
            </a:r>
            <a:br>
              <a:rPr lang="ru-RU" dirty="0"/>
            </a:br>
            <a:endParaRPr lang="ru-RU" dirty="0"/>
          </a:p>
        </p:txBody>
      </p:sp>
    </p:spTree>
    <p:extLst>
      <p:ext uri="{BB962C8B-B14F-4D97-AF65-F5344CB8AC3E}">
        <p14:creationId xmlns:p14="http://schemas.microsoft.com/office/powerpoint/2010/main" val="378234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452"/>
            <a:ext cx="9144000" cy="6986528"/>
          </a:xfrm>
          <a:prstGeom prst="rect">
            <a:avLst/>
          </a:prstGeom>
        </p:spPr>
        <p:txBody>
          <a:bodyPr wrap="square">
            <a:spAutoFit/>
          </a:bodyPr>
          <a:lstStyle/>
          <a:p>
            <a:r>
              <a:rPr lang="ru-RU" sz="2800" b="1" i="1" dirty="0">
                <a:latin typeface="Times New Roman" panose="02020603050405020304" pitchFamily="18" charset="0"/>
                <a:cs typeface="Times New Roman" panose="02020603050405020304" pitchFamily="18" charset="0"/>
              </a:rPr>
              <a:t>Невысокие результаты российских учащихся в исследованиях PISA обусловлены, с </a:t>
            </a:r>
            <a:r>
              <a:rPr lang="ru-RU" sz="2800" b="1" i="1" dirty="0" smtClean="0">
                <a:latin typeface="Times New Roman" panose="02020603050405020304" pitchFamily="18" charset="0"/>
                <a:cs typeface="Times New Roman" panose="02020603050405020304" pitchFamily="18" charset="0"/>
              </a:rPr>
              <a:t> точки  зрения ученых, </a:t>
            </a:r>
            <a:r>
              <a:rPr lang="ru-RU" sz="2800" b="1" i="1" dirty="0">
                <a:latin typeface="Times New Roman" panose="02020603050405020304" pitchFamily="18" charset="0"/>
                <a:cs typeface="Times New Roman" panose="02020603050405020304" pitchFamily="18" charset="0"/>
              </a:rPr>
              <a:t>следующими основными причинами:</a:t>
            </a:r>
          </a:p>
          <a:p>
            <a:r>
              <a:rPr lang="ru-RU" sz="2800" dirty="0">
                <a:latin typeface="Times New Roman" panose="02020603050405020304" pitchFamily="18" charset="0"/>
                <a:cs typeface="Times New Roman" panose="02020603050405020304" pitchFamily="18" charset="0"/>
              </a:rPr>
              <a:t>1) недостаточной практической ориентированностью содержания образования по русскому языку, математике и естественнонаучным дисциплинам, их оторванностью от реалий окружающей жизни;</a:t>
            </a:r>
          </a:p>
          <a:p>
            <a:r>
              <a:rPr lang="ru-RU" sz="2800" dirty="0">
                <a:latin typeface="Times New Roman" panose="02020603050405020304" pitchFamily="18" charset="0"/>
                <a:cs typeface="Times New Roman" panose="02020603050405020304" pitchFamily="18" charset="0"/>
              </a:rPr>
              <a:t>2) перегруженностью программ и учебников;</a:t>
            </a:r>
          </a:p>
          <a:p>
            <a:r>
              <a:rPr lang="ru-RU" sz="2800" dirty="0">
                <a:latin typeface="Times New Roman" panose="02020603050405020304" pitchFamily="18" charset="0"/>
                <a:cs typeface="Times New Roman" panose="02020603050405020304" pitchFamily="18" charset="0"/>
              </a:rPr>
              <a:t>3) недостаточным вниманием к формированию </a:t>
            </a:r>
            <a:r>
              <a:rPr lang="ru-RU" sz="2800" dirty="0" err="1">
                <a:latin typeface="Times New Roman" panose="02020603050405020304" pitchFamily="18" charset="0"/>
                <a:cs typeface="Times New Roman" panose="02020603050405020304" pitchFamily="18" charset="0"/>
              </a:rPr>
              <a:t>общеучебных</a:t>
            </a:r>
            <a:r>
              <a:rPr lang="ru-RU" sz="2800" dirty="0">
                <a:latin typeface="Times New Roman" panose="02020603050405020304" pitchFamily="18" charset="0"/>
                <a:cs typeface="Times New Roman" panose="02020603050405020304" pitchFamily="18" charset="0"/>
              </a:rPr>
              <a:t> и интеллектуальных умений;</a:t>
            </a:r>
          </a:p>
          <a:p>
            <a:r>
              <a:rPr lang="ru-RU" sz="2800" dirty="0">
                <a:latin typeface="Times New Roman" panose="02020603050405020304" pitchFamily="18" charset="0"/>
                <a:cs typeface="Times New Roman" panose="02020603050405020304" pitchFamily="18" charset="0"/>
              </a:rPr>
              <a:t>4) недостаточным вниманием к формированию и развитию способности учащихся к осмыслению информации разного содержания и формы, ее оценке и использованию для разрешения различных ситуаций, близких к реальным.</a:t>
            </a:r>
          </a:p>
          <a:p>
            <a:r>
              <a:rPr lang="ru-RU"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43754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1371600" y="1124744"/>
            <a:ext cx="7772400" cy="4514056"/>
          </a:xfrm>
        </p:spPr>
        <p:txBody>
          <a:bodyPr>
            <a:normAutofit fontScale="47500" lnSpcReduction="20000"/>
          </a:bodyPr>
          <a:lstStyle/>
          <a:p>
            <a:r>
              <a:rPr lang="ru-RU" sz="9600" dirty="0">
                <a:solidFill>
                  <a:srgbClr val="000000"/>
                </a:solidFill>
                <a:latin typeface="Times New Roman" panose="02020603050405020304" pitchFamily="18" charset="0"/>
                <a:ea typeface="Times New Roman"/>
                <a:cs typeface="Times New Roman" panose="02020603050405020304" pitchFamily="18" charset="0"/>
              </a:rPr>
              <a:t>Таким образом, по важнейшему сегодня в мире практико-ориентированному показателю российское образование не отвечает международным требованиям и стандартам. </a:t>
            </a:r>
            <a:endParaRPr lang="ru-RU" sz="9600" dirty="0">
              <a:latin typeface="Times New Roman" panose="02020603050405020304" pitchFamily="18" charset="0"/>
              <a:ea typeface="Calibri"/>
              <a:cs typeface="Times New Roman" panose="02020603050405020304" pitchFamily="18" charset="0"/>
            </a:endParaRPr>
          </a:p>
          <a:p>
            <a:endParaRPr lang="ru-RU" dirty="0"/>
          </a:p>
        </p:txBody>
      </p:sp>
    </p:spTree>
    <p:extLst>
      <p:ext uri="{BB962C8B-B14F-4D97-AF65-F5344CB8AC3E}">
        <p14:creationId xmlns:p14="http://schemas.microsoft.com/office/powerpoint/2010/main" val="560706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2800" dirty="0" smtClean="0">
                <a:latin typeface="Times New Roman" panose="02020603050405020304" pitchFamily="18" charset="0"/>
                <a:cs typeface="Times New Roman" panose="02020603050405020304" pitchFamily="18" charset="0"/>
              </a:rPr>
              <a:t> Г.К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Селевко</a:t>
            </a:r>
            <a:r>
              <a:rPr lang="ru-RU" sz="2800" dirty="0">
                <a:latin typeface="Times New Roman" panose="02020603050405020304" pitchFamily="18" charset="0"/>
                <a:cs typeface="Times New Roman" panose="02020603050405020304" pitchFamily="18" charset="0"/>
              </a:rPr>
              <a:t> пишет: «Для жизни, деятельности индивидуума важно не наличие у него накоплений впрок, запаса какого-то багажа всего усвоенного, а проявление и возможность использовать то, что есть, т.е. не структурные, морфологические, а </a:t>
            </a:r>
            <a:r>
              <a:rPr lang="ru-RU" sz="2800" i="1" dirty="0">
                <a:latin typeface="Times New Roman" panose="02020603050405020304" pitchFamily="18" charset="0"/>
                <a:cs typeface="Times New Roman" panose="02020603050405020304" pitchFamily="18" charset="0"/>
              </a:rPr>
              <a:t>функциональные, </a:t>
            </a:r>
            <a:r>
              <a:rPr lang="ru-RU" sz="2800" i="1" dirty="0" err="1">
                <a:latin typeface="Times New Roman" panose="02020603050405020304" pitchFamily="18" charset="0"/>
                <a:cs typeface="Times New Roman" panose="02020603050405020304" pitchFamily="18" charset="0"/>
              </a:rPr>
              <a:t>деятельностные</a:t>
            </a:r>
            <a:r>
              <a:rPr lang="ru-RU" sz="2800" i="1" dirty="0">
                <a:latin typeface="Times New Roman" panose="02020603050405020304" pitchFamily="18" charset="0"/>
                <a:cs typeface="Times New Roman" panose="02020603050405020304" pitchFamily="18" charset="0"/>
              </a:rPr>
              <a:t> качества»</a:t>
            </a:r>
            <a:r>
              <a:rPr lang="ru-RU" sz="2800" b="1" i="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72426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Способы формирования функциональной грамотности на уроках физики</a:t>
            </a:r>
            <a:br>
              <a:rPr lang="ru-RU" dirty="0"/>
            </a:b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4128796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2492896"/>
            <a:ext cx="7772400" cy="1470025"/>
          </a:xfrm>
        </p:spPr>
        <p:txBody>
          <a:bodyPr>
            <a:normAutofit fontScale="90000"/>
          </a:bodyPr>
          <a:lstStyle/>
          <a:p>
            <a:r>
              <a:rPr lang="ru-RU" sz="3100" dirty="0">
                <a:latin typeface="Times New Roman"/>
                <a:ea typeface="Times New Roman"/>
              </a:rPr>
              <a:t>Для того чтобы переформатировать традиционный урок в системно-</a:t>
            </a:r>
            <a:r>
              <a:rPr lang="ru-RU" sz="3100" dirty="0" err="1">
                <a:latin typeface="Times New Roman"/>
                <a:ea typeface="Times New Roman"/>
              </a:rPr>
              <a:t>деятельносный</a:t>
            </a:r>
            <a:r>
              <a:rPr lang="ru-RU" sz="3100" dirty="0">
                <a:latin typeface="Times New Roman"/>
                <a:ea typeface="Times New Roman"/>
              </a:rPr>
              <a:t>, современному учителю необходимо учиться создавать на уроке проблемное поле предметного изучения.  Для этого для каждого урока необходима разработка специальных заданий проблемного характера, которые будут способствовать формированию ключевых компетенций учащихся. Практически любой учебный материал может быть использован учителем и учащимися для разработки заданий проблемного характера</a:t>
            </a:r>
            <a:r>
              <a:rPr lang="ru-RU" dirty="0">
                <a:latin typeface="Times New Roman"/>
                <a:ea typeface="Times New Roman"/>
              </a:rPr>
              <a:t>. </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560342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285728"/>
            <a:ext cx="7772400" cy="928694"/>
          </a:xfrm>
        </p:spPr>
        <p:txBody>
          <a:bodyPr/>
          <a:lstStyle/>
          <a:p>
            <a:r>
              <a:rPr lang="ru-RU" dirty="0" smtClean="0"/>
              <a:t>Цель:</a:t>
            </a:r>
            <a:endParaRPr lang="ru-RU" dirty="0"/>
          </a:p>
        </p:txBody>
      </p:sp>
      <p:sp>
        <p:nvSpPr>
          <p:cNvPr id="3" name="Подзаголовок 2"/>
          <p:cNvSpPr>
            <a:spLocks noGrp="1"/>
          </p:cNvSpPr>
          <p:nvPr>
            <p:ph type="subTitle" idx="1"/>
          </p:nvPr>
        </p:nvSpPr>
        <p:spPr>
          <a:xfrm>
            <a:off x="571472" y="1643050"/>
            <a:ext cx="8572528" cy="4643470"/>
          </a:xfrm>
        </p:spPr>
        <p:txBody>
          <a:bodyPr>
            <a:noAutofit/>
          </a:bodyPr>
          <a:lstStyle/>
          <a:p>
            <a:pPr algn="l"/>
            <a:r>
              <a:rPr lang="ru-RU" altLang="ru-RU" dirty="0" smtClean="0">
                <a:solidFill>
                  <a:schemeClr val="tx1"/>
                </a:solidFill>
                <a:latin typeface="Times New Roman" pitchFamily="18" charset="0"/>
                <a:cs typeface="Times New Roman" pitchFamily="18" charset="0"/>
              </a:rPr>
              <a:t>рассмотреть способы и методы  </a:t>
            </a:r>
            <a:r>
              <a:rPr lang="ru-RU" altLang="ru-RU" b="1" dirty="0" smtClean="0">
                <a:solidFill>
                  <a:schemeClr val="tx1"/>
                </a:solidFill>
                <a:latin typeface="Times New Roman" pitchFamily="18" charset="0"/>
                <a:cs typeface="Times New Roman" pitchFamily="18" charset="0"/>
              </a:rPr>
              <a:t>формирования </a:t>
            </a:r>
          </a:p>
          <a:p>
            <a:pPr algn="l"/>
            <a:r>
              <a:rPr lang="ru-RU" altLang="ru-RU" b="1" dirty="0" smtClean="0">
                <a:solidFill>
                  <a:schemeClr val="tx1"/>
                </a:solidFill>
                <a:latin typeface="Times New Roman" pitchFamily="18" charset="0"/>
                <a:cs typeface="Times New Roman" pitchFamily="18" charset="0"/>
              </a:rPr>
              <a:t>у </a:t>
            </a:r>
            <a:r>
              <a:rPr lang="ru-RU" altLang="ru-RU" dirty="0" smtClean="0">
                <a:solidFill>
                  <a:schemeClr val="tx1"/>
                </a:solidFill>
                <a:latin typeface="Times New Roman" pitchFamily="18" charset="0"/>
                <a:cs typeface="Times New Roman" pitchFamily="18" charset="0"/>
              </a:rPr>
              <a:t> учащихся </a:t>
            </a:r>
            <a:r>
              <a:rPr lang="ru-RU" altLang="ru-RU" b="1" dirty="0" smtClean="0">
                <a:solidFill>
                  <a:schemeClr val="tx1"/>
                </a:solidFill>
                <a:latin typeface="Times New Roman" pitchFamily="18" charset="0"/>
                <a:cs typeface="Times New Roman" pitchFamily="18" charset="0"/>
              </a:rPr>
              <a:t>функциональной</a:t>
            </a:r>
            <a:r>
              <a:rPr lang="ru-RU" altLang="ru-RU" dirty="0" smtClean="0">
                <a:solidFill>
                  <a:schemeClr val="tx1"/>
                </a:solidFill>
                <a:latin typeface="Times New Roman" pitchFamily="18" charset="0"/>
                <a:cs typeface="Times New Roman" pitchFamily="18" charset="0"/>
              </a:rPr>
              <a:t> </a:t>
            </a:r>
            <a:r>
              <a:rPr lang="ru-RU" altLang="ru-RU" b="1" dirty="0" smtClean="0">
                <a:solidFill>
                  <a:schemeClr val="tx1"/>
                </a:solidFill>
                <a:latin typeface="Times New Roman" pitchFamily="18" charset="0"/>
                <a:cs typeface="Times New Roman" pitchFamily="18" charset="0"/>
              </a:rPr>
              <a:t>грамотности</a:t>
            </a:r>
            <a:r>
              <a:rPr lang="ru-RU" altLang="ru-RU" dirty="0" smtClean="0">
                <a:solidFill>
                  <a:schemeClr val="tx1"/>
                </a:solidFill>
                <a:latin typeface="Times New Roman" pitchFamily="18" charset="0"/>
                <a:cs typeface="Times New Roman" pitchFamily="18" charset="0"/>
              </a:rPr>
              <a:t>:  </a:t>
            </a:r>
          </a:p>
          <a:p>
            <a:pPr algn="r"/>
            <a:r>
              <a:rPr lang="ru-RU" dirty="0" smtClean="0">
                <a:solidFill>
                  <a:schemeClr val="tx1"/>
                </a:solidFill>
                <a:latin typeface="Times New Roman" pitchFamily="18" charset="0"/>
                <a:cs typeface="Times New Roman" pitchFamily="18" charset="0"/>
              </a:rPr>
              <a:t>решение проблемных задач, выходящих за пределы учебных ситуаций, и не похожих на те упражнения, в ходе которых приобретались и отрабатывались знания и умения.</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2792"/>
            <a:ext cx="7056784" cy="6001643"/>
          </a:xfrm>
          <a:prstGeom prst="rect">
            <a:avLst/>
          </a:prstGeom>
        </p:spPr>
        <p:txBody>
          <a:bodyPr wrap="square">
            <a:spAutoFit/>
          </a:bodyPr>
          <a:lstStyle/>
          <a:p>
            <a:r>
              <a:rPr lang="ru-RU" b="1" dirty="0">
                <a:latin typeface="Times New Roman" panose="02020603050405020304" pitchFamily="18" charset="0"/>
                <a:ea typeface="Times New Roman" panose="02020603050405020304" pitchFamily="18" charset="0"/>
              </a:rPr>
              <a:t> </a:t>
            </a:r>
            <a:endParaRPr lang="ru-RU" b="1" dirty="0" smtClean="0">
              <a:latin typeface="Times New Roman" panose="02020603050405020304" pitchFamily="18" charset="0"/>
              <a:ea typeface="Times New Roman" panose="02020603050405020304" pitchFamily="18" charset="0"/>
            </a:endParaRPr>
          </a:p>
          <a:p>
            <a:endParaRPr lang="ru-RU" b="1" dirty="0">
              <a:latin typeface="Times New Roman" panose="02020603050405020304" pitchFamily="18" charset="0"/>
              <a:ea typeface="Times New Roman" panose="02020603050405020304" pitchFamily="18" charset="0"/>
            </a:endParaRPr>
          </a:p>
          <a:p>
            <a:endParaRPr lang="ru-RU" b="1" dirty="0" smtClean="0">
              <a:latin typeface="Times New Roman" panose="02020603050405020304" pitchFamily="18" charset="0"/>
              <a:ea typeface="Times New Roman" panose="02020603050405020304" pitchFamily="18" charset="0"/>
            </a:endParaRPr>
          </a:p>
          <a:p>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Специфика </a:t>
            </a:r>
            <a:r>
              <a:rPr lang="ru-RU" sz="2400" b="1" dirty="0">
                <a:latin typeface="Times New Roman" panose="02020603050405020304" pitchFamily="18" charset="0"/>
                <a:ea typeface="Times New Roman" panose="02020603050405020304" pitchFamily="18" charset="0"/>
                <a:cs typeface="Times New Roman" panose="02020603050405020304" pitchFamily="18" charset="0"/>
              </a:rPr>
              <a:t>заданий, направленная на формирование и оценку функциональной </a:t>
            </a:r>
            <a:r>
              <a:rPr lang="ru-RU" sz="2400" b="1" dirty="0" smtClean="0">
                <a:latin typeface="Times New Roman" panose="02020603050405020304" pitchFamily="18" charset="0"/>
                <a:ea typeface="Times New Roman" panose="02020603050405020304" pitchFamily="18" charset="0"/>
                <a:cs typeface="Times New Roman" panose="02020603050405020304" pitchFamily="18" charset="0"/>
              </a:rPr>
              <a:t>грамотности</a:t>
            </a:r>
          </a:p>
          <a:p>
            <a:r>
              <a:rPr lang="ru-RU" sz="2400" dirty="0">
                <a:latin typeface="Times New Roman" panose="02020603050405020304" pitchFamily="18" charset="0"/>
                <a:cs typeface="Times New Roman" panose="02020603050405020304" pitchFamily="18" charset="0"/>
              </a:rPr>
              <a:t>уметь работать с информацией: находить её, отделять нужное от ненужного, проверять факты, анализировать, обобщать и – что очень важно – перекладывать на собственный опыт. Такой навык формируется на каждом из предметов, не только в рамках </a:t>
            </a:r>
            <a:r>
              <a:rPr lang="ru-RU" sz="2400" dirty="0" smtClean="0">
                <a:latin typeface="Times New Roman" panose="02020603050405020304" pitchFamily="18" charset="0"/>
                <a:cs typeface="Times New Roman" panose="02020603050405020304" pitchFamily="18" charset="0"/>
              </a:rPr>
              <a:t> изучения физики. </a:t>
            </a:r>
            <a:r>
              <a:rPr lang="ru-RU" sz="2400" dirty="0">
                <a:latin typeface="Times New Roman" panose="02020603050405020304" pitchFamily="18" charset="0"/>
                <a:cs typeface="Times New Roman" panose="02020603050405020304" pitchFamily="18" charset="0"/>
              </a:rPr>
              <a:t>Осмысливать информацию и понимать, для чего она понадобится в будущем, важно в рамках </a:t>
            </a:r>
            <a:r>
              <a:rPr lang="ru-RU" sz="2400" dirty="0" smtClean="0">
                <a:latin typeface="Times New Roman" panose="02020603050405020304" pitchFamily="18" charset="0"/>
                <a:cs typeface="Times New Roman" panose="02020603050405020304" pitchFamily="18" charset="0"/>
              </a:rPr>
              <a:t>не только урока </a:t>
            </a:r>
            <a:r>
              <a:rPr lang="ru-RU" sz="2400" dirty="0" err="1" smtClean="0">
                <a:latin typeface="Times New Roman" panose="02020603050405020304" pitchFamily="18" charset="0"/>
                <a:cs typeface="Times New Roman" panose="02020603050405020304" pitchFamily="18" charset="0"/>
              </a:rPr>
              <a:t>фиики</a:t>
            </a:r>
            <a:r>
              <a:rPr lang="ru-RU" sz="2400" dirty="0" smtClean="0">
                <a:latin typeface="Times New Roman" panose="02020603050405020304" pitchFamily="18" charset="0"/>
                <a:cs typeface="Times New Roman" panose="02020603050405020304" pitchFamily="18" charset="0"/>
              </a:rPr>
              <a:t>, но и каждого </a:t>
            </a:r>
            <a:r>
              <a:rPr lang="ru-RU" sz="2400" dirty="0">
                <a:latin typeface="Times New Roman" panose="02020603050405020304" pitchFamily="18" charset="0"/>
                <a:cs typeface="Times New Roman" panose="02020603050405020304" pitchFamily="18" charset="0"/>
              </a:rPr>
              <a:t>из школьных предметов: математики, </a:t>
            </a:r>
            <a:r>
              <a:rPr lang="ru-RU" sz="2400" dirty="0" smtClean="0">
                <a:latin typeface="Times New Roman" panose="02020603050405020304" pitchFamily="18" charset="0"/>
                <a:cs typeface="Times New Roman" panose="02020603050405020304" pitchFamily="18" charset="0"/>
              </a:rPr>
              <a:t>информатики, географии </a:t>
            </a:r>
            <a:r>
              <a:rPr lang="ru-RU" sz="2400" dirty="0" err="1" smtClean="0">
                <a:latin typeface="Times New Roman" panose="02020603050405020304" pitchFamily="18" charset="0"/>
                <a:cs typeface="Times New Roman" panose="02020603050405020304" pitchFamily="18" charset="0"/>
              </a:rPr>
              <a:t>ит.д</a:t>
            </a:r>
            <a:endParaRPr lang="ru-RU" sz="24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13163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7356" y="1071546"/>
            <a:ext cx="7000924" cy="1470025"/>
          </a:xfrm>
        </p:spPr>
        <p:txBody>
          <a:bodyPr>
            <a:normAutofit fontScale="90000"/>
          </a:bodyPr>
          <a:lstStyle/>
          <a:p>
            <a:pPr lvl="0" fontAlgn="base">
              <a:spcBef>
                <a:spcPts val="700"/>
              </a:spcBef>
              <a:spcAft>
                <a:spcPct val="0"/>
              </a:spcAft>
              <a:defRPr/>
            </a:pPr>
            <a:r>
              <a:rPr lang="ru-RU" altLang="ru-RU" sz="2900" b="1" i="1" dirty="0">
                <a:solidFill>
                  <a:prstClr val="black"/>
                </a:solidFill>
                <a:ea typeface="+mn-ea"/>
                <a:cs typeface="+mn-cs"/>
              </a:rPr>
              <a:t>В сегодняшних условиях существуют множество методов и приёмов работы для развития функциональной грамотности</a:t>
            </a:r>
            <a:br>
              <a:rPr lang="ru-RU" altLang="ru-RU" sz="2900" b="1" i="1" dirty="0">
                <a:solidFill>
                  <a:prstClr val="black"/>
                </a:solidFill>
                <a:ea typeface="+mn-ea"/>
                <a:cs typeface="+mn-cs"/>
              </a:rPr>
            </a:br>
            <a:r>
              <a:rPr lang="ru-RU" altLang="ru-RU" sz="2900" dirty="0">
                <a:solidFill>
                  <a:prstClr val="black"/>
                </a:solidFill>
                <a:ea typeface="+mn-ea"/>
                <a:cs typeface="+mn-cs"/>
              </a:rPr>
              <a:t/>
            </a:r>
            <a:br>
              <a:rPr lang="ru-RU" altLang="ru-RU" sz="2900" dirty="0">
                <a:solidFill>
                  <a:prstClr val="black"/>
                </a:solidFill>
                <a:ea typeface="+mn-ea"/>
                <a:cs typeface="+mn-cs"/>
              </a:rPr>
            </a:b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000515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5"/>
          <p:cNvSpPr>
            <a:spLocks noChangeArrowheads="1"/>
          </p:cNvSpPr>
          <p:nvPr/>
        </p:nvSpPr>
        <p:spPr bwMode="auto">
          <a:xfrm>
            <a:off x="250825" y="333375"/>
            <a:ext cx="84978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altLang="ru-RU" sz="4000" b="1" dirty="0">
                <a:solidFill>
                  <a:srgbClr val="002060"/>
                </a:solidFill>
                <a:latin typeface="Times New Roman" pitchFamily="18" charset="0"/>
                <a:cs typeface="Times New Roman" pitchFamily="18" charset="0"/>
              </a:rPr>
              <a:t>Метод проблемного обучения</a:t>
            </a:r>
            <a:endParaRPr lang="ru-RU" altLang="ru-RU" sz="4000" dirty="0">
              <a:solidFill>
                <a:srgbClr val="002060"/>
              </a:solidFill>
              <a:latin typeface="Times New Roman" pitchFamily="18" charset="0"/>
              <a:cs typeface="Times New Roman" pitchFamily="18" charset="0"/>
            </a:endParaRPr>
          </a:p>
        </p:txBody>
      </p:sp>
      <p:pic>
        <p:nvPicPr>
          <p:cNvPr id="18435" name="Picture 5" descr="https://ds04.infourok.ru/uploads/ex/02c8/0016f9af-c5497d6f/img0.jpg"/>
          <p:cNvPicPr>
            <a:picLocks noChangeAspect="1" noChangeArrowheads="1"/>
          </p:cNvPicPr>
          <p:nvPr/>
        </p:nvPicPr>
        <p:blipFill>
          <a:blip r:embed="rId2" cstate="print">
            <a:extLst>
              <a:ext uri="{28A0092B-C50C-407E-A947-70E740481C1C}">
                <a14:useLocalDpi xmlns:a14="http://schemas.microsoft.com/office/drawing/2010/main" val="0"/>
              </a:ext>
            </a:extLst>
          </a:blip>
          <a:srcRect l="67198" t="33937" r="2090"/>
          <a:stretch>
            <a:fillRect/>
          </a:stretch>
        </p:blipFill>
        <p:spPr bwMode="auto">
          <a:xfrm>
            <a:off x="6310359" y="3553656"/>
            <a:ext cx="28082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бъект 7"/>
          <p:cNvSpPr>
            <a:spLocks noGrp="1"/>
          </p:cNvSpPr>
          <p:nvPr>
            <p:ph type="subTitle" idx="1"/>
          </p:nvPr>
        </p:nvSpPr>
        <p:spPr>
          <a:xfrm>
            <a:off x="1907704" y="1061557"/>
            <a:ext cx="6400800" cy="1752600"/>
          </a:xfrm>
        </p:spPr>
        <p:txBody>
          <a:bodyPr>
            <a:noAutofit/>
          </a:bodyPr>
          <a:lstStyle/>
          <a:p>
            <a:pPr marL="0" indent="0" eaLnBrk="1" hangingPunct="1">
              <a:buFont typeface="Wingdings" pitchFamily="2" charset="2"/>
              <a:buNone/>
              <a:defRPr/>
            </a:pPr>
            <a:r>
              <a:rPr lang="ru-RU" altLang="ru-RU" sz="3600" dirty="0">
                <a:solidFill>
                  <a:schemeClr val="tx1"/>
                </a:solidFill>
                <a:latin typeface="Times New Roman" panose="02020603050405020304" pitchFamily="18" charset="0"/>
                <a:cs typeface="Times New Roman" panose="02020603050405020304" pitchFamily="18" charset="0"/>
              </a:rPr>
              <a:t>М</a:t>
            </a:r>
            <a:r>
              <a:rPr lang="ru-RU" altLang="ru-RU" sz="3600" dirty="0" smtClean="0">
                <a:solidFill>
                  <a:schemeClr val="tx1"/>
                </a:solidFill>
                <a:latin typeface="Times New Roman" panose="02020603050405020304" pitchFamily="18" charset="0"/>
                <a:cs typeface="Times New Roman" panose="02020603050405020304" pitchFamily="18" charset="0"/>
              </a:rPr>
              <a:t>етод, в ходе которого подача нового материала происходит через создание проблемной ситуации.</a:t>
            </a:r>
          </a:p>
          <a:p>
            <a:pPr eaLnBrk="1" hangingPunct="1">
              <a:defRPr/>
            </a:pPr>
            <a:endParaRPr lang="ru-RU" sz="3600" dirty="0">
              <a:solidFill>
                <a:schemeClr val="tx1"/>
              </a:solidFill>
            </a:endParaRPr>
          </a:p>
        </p:txBody>
      </p:sp>
    </p:spTree>
    <p:extLst>
      <p:ext uri="{BB962C8B-B14F-4D97-AF65-F5344CB8AC3E}">
        <p14:creationId xmlns:p14="http://schemas.microsoft.com/office/powerpoint/2010/main" val="432002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00562" y="2357430"/>
            <a:ext cx="4174232" cy="3038053"/>
          </a:xfrm>
        </p:spPr>
        <p:txBody>
          <a:bodyPr>
            <a:noAutofit/>
          </a:bodyPr>
          <a:lstStyle/>
          <a:p>
            <a:pPr>
              <a:lnSpc>
                <a:spcPct val="100000"/>
              </a:lnSpc>
            </a:pPr>
            <a:r>
              <a:rPr lang="ru-RU" sz="2800" dirty="0">
                <a:latin typeface="Times New Roman" pitchFamily="18" charset="0"/>
                <a:cs typeface="Times New Roman" pitchFamily="18" charset="0"/>
              </a:rPr>
              <a:t>Отрывок из истории Шерлока </a:t>
            </a:r>
            <a:r>
              <a:rPr lang="ru-RU" sz="2800" dirty="0" smtClean="0">
                <a:latin typeface="Times New Roman" pitchFamily="18" charset="0"/>
                <a:cs typeface="Times New Roman" pitchFamily="18" charset="0"/>
              </a:rPr>
              <a:t>Холмса</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Хозяйка </a:t>
            </a:r>
            <a:r>
              <a:rPr lang="ru-RU" sz="2800" dirty="0">
                <a:latin typeface="Times New Roman" pitchFamily="18" charset="0"/>
                <a:cs typeface="Times New Roman" pitchFamily="18" charset="0"/>
              </a:rPr>
              <a:t>дома, где был </a:t>
            </a:r>
            <a:r>
              <a:rPr lang="ru-RU" sz="2800" dirty="0" smtClean="0">
                <a:latin typeface="Times New Roman" pitchFamily="18" charset="0"/>
                <a:cs typeface="Times New Roman" pitchFamily="18" charset="0"/>
              </a:rPr>
              <a:t>Холмс  </a:t>
            </a:r>
            <a:r>
              <a:rPr lang="ru-RU" sz="2800" dirty="0">
                <a:latin typeface="Times New Roman" pitchFamily="18" charset="0"/>
                <a:cs typeface="Times New Roman" pitchFamily="18" charset="0"/>
              </a:rPr>
              <a:t>в гостях, подошла к двери и впустила кошку. Посмотрев на кошку, Шерлок Холмс сказал: «На улице холодно».</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Как он это определил</a:t>
            </a:r>
            <a:r>
              <a:rPr lang="ru-RU" sz="2800" dirty="0" smtClean="0">
                <a:latin typeface="Times New Roman" pitchFamily="18" charset="0"/>
                <a:cs typeface="Times New Roman" pitchFamily="18" charset="0"/>
              </a:rPr>
              <a:t>?</a:t>
            </a:r>
            <a:r>
              <a:rPr lang="ru-RU" sz="2000" dirty="0" smtClean="0">
                <a:latin typeface="Times New Roman, serif"/>
              </a:rPr>
              <a:t/>
            </a:r>
            <a:br>
              <a:rPr lang="ru-RU" sz="2000" dirty="0" smtClean="0">
                <a:latin typeface="Times New Roman, serif"/>
              </a:rPr>
            </a:br>
            <a:r>
              <a:rPr lang="ru-RU" sz="2000" dirty="0"/>
              <a:t/>
            </a:r>
            <a:br>
              <a:rPr lang="ru-RU" sz="2000" dirty="0"/>
            </a:br>
            <a:endParaRPr lang="ru-RU" sz="2000" dirty="0"/>
          </a:p>
        </p:txBody>
      </p:sp>
      <p:sp>
        <p:nvSpPr>
          <p:cNvPr id="3" name="Подзаголовок 2"/>
          <p:cNvSpPr>
            <a:spLocks noGrp="1"/>
          </p:cNvSpPr>
          <p:nvPr>
            <p:ph type="subTitle" idx="1"/>
          </p:nvPr>
        </p:nvSpPr>
        <p:spPr>
          <a:xfrm>
            <a:off x="1357290" y="0"/>
            <a:ext cx="6400800" cy="1752600"/>
          </a:xfrm>
        </p:spPr>
        <p:txBody>
          <a:bodyPr/>
          <a:lstStyle/>
          <a:p>
            <a:r>
              <a:rPr lang="ru-RU" dirty="0" smtClean="0">
                <a:solidFill>
                  <a:schemeClr val="tx1"/>
                </a:solidFill>
                <a:latin typeface="Times New Roman" panose="02020603050405020304" pitchFamily="18" charset="0"/>
                <a:cs typeface="Times New Roman" panose="02020603050405020304" pitchFamily="18" charset="0"/>
              </a:rPr>
              <a:t>Изучение  темы «Теплопроводность» 8 класс </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1579306"/>
            <a:ext cx="3908119" cy="334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823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892480" cy="6155531"/>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Тема «Инерция».</a:t>
            </a:r>
          </a:p>
          <a:p>
            <a:r>
              <a:rPr lang="ru-RU" dirty="0">
                <a:latin typeface="Times New Roman" panose="02020603050405020304" pitchFamily="18" charset="0"/>
                <a:cs typeface="Times New Roman" panose="02020603050405020304" pitchFamily="18" charset="0"/>
              </a:rPr>
              <a:t>Представить движущийся пароход. На палубе стоите вы и бросаете мяч вертикально вверх. Куда упадет мяч? </a:t>
            </a:r>
          </a:p>
          <a:p>
            <a:r>
              <a:rPr lang="ru-RU" dirty="0">
                <a:latin typeface="Times New Roman" panose="02020603050405020304" pitchFamily="18" charset="0"/>
                <a:cs typeface="Times New Roman" panose="02020603050405020304" pitchFamily="18" charset="0"/>
              </a:rPr>
              <a:t>разговор по теме «Инерция».</a:t>
            </a:r>
          </a:p>
          <a:p>
            <a:r>
              <a:rPr lang="ru-RU" dirty="0">
                <a:latin typeface="Times New Roman" panose="02020603050405020304" pitchFamily="18" charset="0"/>
                <a:cs typeface="Times New Roman" panose="02020603050405020304" pitchFamily="18" charset="0"/>
              </a:rPr>
              <a:t>Чтобы найти ответ, проведем ряд экспериментов. Пустим тележку с наклонной плоскости на стол, покрытый песком. Что наблюдаете? </a:t>
            </a:r>
          </a:p>
          <a:p>
            <a:r>
              <a:rPr lang="ru-RU" dirty="0">
                <a:latin typeface="Times New Roman" panose="02020603050405020304" pitchFamily="18" charset="0"/>
                <a:cs typeface="Times New Roman" panose="02020603050405020304" pitchFamily="18" charset="0"/>
              </a:rPr>
              <a:t>Тележка быстро остановилась</a:t>
            </a:r>
          </a:p>
          <a:p>
            <a:r>
              <a:rPr lang="ru-RU" dirty="0">
                <a:latin typeface="Times New Roman" panose="02020603050405020304" pitchFamily="18" charset="0"/>
                <a:cs typeface="Times New Roman" panose="02020603050405020304" pitchFamily="18" charset="0"/>
              </a:rPr>
              <a:t>Почему это произошло?</a:t>
            </a:r>
          </a:p>
          <a:p>
            <a:r>
              <a:rPr lang="ru-RU" dirty="0">
                <a:latin typeface="Times New Roman" panose="02020603050405020304" pitchFamily="18" charset="0"/>
                <a:cs typeface="Times New Roman" panose="02020603050405020304" pitchFamily="18" charset="0"/>
              </a:rPr>
              <a:t>Помешал песок, он создал трение</a:t>
            </a:r>
          </a:p>
          <a:p>
            <a:r>
              <a:rPr lang="ru-RU" dirty="0">
                <a:latin typeface="Times New Roman" panose="02020603050405020304" pitchFamily="18" charset="0"/>
                <a:cs typeface="Times New Roman" panose="02020603050405020304" pitchFamily="18" charset="0"/>
              </a:rPr>
              <a:t>Уберем песок, и снова пустим тележку. Что наблюдаете?</a:t>
            </a:r>
          </a:p>
          <a:p>
            <a:r>
              <a:rPr lang="ru-RU" dirty="0">
                <a:latin typeface="Times New Roman" panose="02020603050405020304" pitchFamily="18" charset="0"/>
                <a:cs typeface="Times New Roman" panose="02020603050405020304" pitchFamily="18" charset="0"/>
              </a:rPr>
              <a:t>Тележка движется дольше, трение уменьшилось</a:t>
            </a:r>
          </a:p>
          <a:p>
            <a:r>
              <a:rPr lang="ru-RU" dirty="0">
                <a:latin typeface="Times New Roman" panose="02020603050405020304" pitchFamily="18" charset="0"/>
                <a:cs typeface="Times New Roman" panose="02020603050405020304" pitchFamily="18" charset="0"/>
              </a:rPr>
              <a:t>Сколько будет катиться тележка, если сделать стол идеально гладким, т.е. убрать силу трения?</a:t>
            </a:r>
          </a:p>
          <a:p>
            <a:r>
              <a:rPr lang="ru-RU" dirty="0">
                <a:latin typeface="Times New Roman" panose="02020603050405020304" pitchFamily="18" charset="0"/>
                <a:cs typeface="Times New Roman" panose="02020603050405020304" pitchFamily="18" charset="0"/>
              </a:rPr>
              <a:t>Тележка будет двигаться долго, пока что-то не повстречает на пути</a:t>
            </a:r>
          </a:p>
          <a:p>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Что можно сказать о скорости данной тележки?</a:t>
            </a:r>
          </a:p>
          <a:p>
            <a:r>
              <a:rPr lang="ru-RU" dirty="0">
                <a:latin typeface="Times New Roman" panose="02020603050405020304" pitchFamily="18" charset="0"/>
                <a:cs typeface="Times New Roman" panose="02020603050405020304" pitchFamily="18" charset="0"/>
              </a:rPr>
              <a:t>Будет сохранять свою скорость</a:t>
            </a:r>
          </a:p>
          <a:p>
            <a:r>
              <a:rPr lang="ru-RU" dirty="0">
                <a:latin typeface="Times New Roman" panose="02020603050405020304" pitchFamily="18" charset="0"/>
                <a:cs typeface="Times New Roman" panose="02020603050405020304" pitchFamily="18" charset="0"/>
              </a:rPr>
              <a:t>Такое свойство тел называется</a:t>
            </a:r>
            <a:r>
              <a:rPr lang="ru-RU" b="1" dirty="0">
                <a:latin typeface="Times New Roman" panose="02020603050405020304" pitchFamily="18" charset="0"/>
                <a:cs typeface="Times New Roman" panose="02020603050405020304" pitchFamily="18" charset="0"/>
              </a:rPr>
              <a:t> «инерция»</a:t>
            </a:r>
            <a:r>
              <a:rPr lang="ru-RU" dirty="0">
                <a:latin typeface="Times New Roman" panose="02020603050405020304" pitchFamily="18" charset="0"/>
                <a:cs typeface="Times New Roman" panose="02020603050405020304" pitchFamily="18" charset="0"/>
              </a:rPr>
              <a:t>. Сформулируйте определение инерции</a:t>
            </a:r>
          </a:p>
          <a:p>
            <a:r>
              <a:rPr lang="ru-RU" dirty="0">
                <a:latin typeface="Times New Roman" panose="02020603050405020304" pitchFamily="18" charset="0"/>
                <a:cs typeface="Times New Roman" panose="02020603050405020304" pitchFamily="18" charset="0"/>
              </a:rPr>
              <a:t>Инерция – это свойство тел сохранять свою скорость при отсутствии действия</a:t>
            </a:r>
          </a:p>
          <a:p>
            <a:r>
              <a:rPr lang="ru-RU" dirty="0">
                <a:latin typeface="Times New Roman" panose="02020603050405020304" pitchFamily="18" charset="0"/>
                <a:cs typeface="Times New Roman" panose="02020603050405020304" pitchFamily="18" charset="0"/>
              </a:rPr>
              <a:t>Значит, куда же упадет мяч?</a:t>
            </a:r>
          </a:p>
          <a:p>
            <a:r>
              <a:rPr lang="ru-RU" dirty="0">
                <a:latin typeface="Times New Roman" panose="02020603050405020304" pitchFamily="18" charset="0"/>
                <a:cs typeface="Times New Roman" panose="02020603050405020304" pitchFamily="18" charset="0"/>
              </a:rPr>
              <a:t>Прямо в руки, потому что он по инерции сохраняет свою скорость движения парохода</a:t>
            </a:r>
          </a:p>
          <a:p>
            <a:r>
              <a:rPr lang="ru-RU" sz="1400" dirty="0"/>
              <a:t> </a:t>
            </a:r>
          </a:p>
        </p:txBody>
      </p:sp>
    </p:spTree>
    <p:extLst>
      <p:ext uri="{BB962C8B-B14F-4D97-AF65-F5344CB8AC3E}">
        <p14:creationId xmlns:p14="http://schemas.microsoft.com/office/powerpoint/2010/main" val="3198722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116013" y="1179947"/>
            <a:ext cx="6696347"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2800" dirty="0">
                <a:solidFill>
                  <a:srgbClr val="000000"/>
                </a:solidFill>
                <a:latin typeface="Times New Roman" pitchFamily="18" charset="0"/>
                <a:cs typeface="Times New Roman" pitchFamily="18" charset="0"/>
              </a:rPr>
              <a:t>Универсальный приём, активизирующий внимание учащихся.</a:t>
            </a:r>
          </a:p>
          <a:p>
            <a:pPr algn="just"/>
            <a:r>
              <a:rPr lang="ru-RU" altLang="ru-RU" sz="2800" dirty="0">
                <a:solidFill>
                  <a:srgbClr val="000000"/>
                </a:solidFill>
                <a:latin typeface="Times New Roman" pitchFamily="18" charset="0"/>
                <a:cs typeface="Times New Roman" pitchFamily="18" charset="0"/>
              </a:rPr>
              <a:t>Учитель предлагает учащимся информацию, содержащую неизвестное количество ошибок. Учащиеся ищут ошибку группой, в парах или индивидуально, спорят, совещаются. </a:t>
            </a:r>
            <a:endParaRPr lang="ru-RU" altLang="ru-RU" sz="2800" dirty="0">
              <a:latin typeface="Times New Roman" pitchFamily="18" charset="0"/>
              <a:cs typeface="Times New Roman" pitchFamily="18" charset="0"/>
            </a:endParaRPr>
          </a:p>
          <a:p>
            <a:pPr algn="just" eaLnBrk="1" hangingPunct="1"/>
            <a:r>
              <a:rPr lang="ru-RU" altLang="ru-RU" b="1" u="sng" dirty="0">
                <a:solidFill>
                  <a:srgbClr val="FF0000"/>
                </a:solidFill>
                <a:ea typeface="Times New Roman" pitchFamily="18" charset="0"/>
                <a:cs typeface="Arial" charset="0"/>
              </a:rPr>
              <a:t> </a:t>
            </a:r>
            <a:endParaRPr lang="ru-RU" altLang="ru-RU" dirty="0">
              <a:ea typeface="Times New Roman" pitchFamily="18" charset="0"/>
              <a:cs typeface="Arial" charset="0"/>
            </a:endParaRPr>
          </a:p>
        </p:txBody>
      </p:sp>
      <p:pic>
        <p:nvPicPr>
          <p:cNvPr id="20483" name="Picture 9" descr="https://shkolabuduschego.ru/wp-content/uploads/2014/03/i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1" y="4324280"/>
            <a:ext cx="3222429" cy="254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1116013" y="260350"/>
            <a:ext cx="7272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sz="4000" b="1">
                <a:solidFill>
                  <a:srgbClr val="002060"/>
                </a:solidFill>
                <a:latin typeface="Times New Roman" pitchFamily="18" charset="0"/>
                <a:cs typeface="Times New Roman" pitchFamily="18" charset="0"/>
              </a:rPr>
              <a:t>Прием «Найди ошибку»</a:t>
            </a:r>
          </a:p>
        </p:txBody>
      </p:sp>
    </p:spTree>
    <p:extLst>
      <p:ext uri="{BB962C8B-B14F-4D97-AF65-F5344CB8AC3E}">
        <p14:creationId xmlns:p14="http://schemas.microsoft.com/office/powerpoint/2010/main" val="1720049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889844"/>
            <a:ext cx="8496944" cy="4893647"/>
          </a:xfrm>
          <a:prstGeom prst="rect">
            <a:avLst/>
          </a:prstGeom>
        </p:spPr>
        <p:txBody>
          <a:bodyPr wrap="square">
            <a:spAutoFit/>
          </a:bodyPr>
          <a:lstStyle/>
          <a:p>
            <a:pPr lvl="0" algn="r"/>
            <a:r>
              <a:rPr lang="ru-RU" sz="2400" dirty="0">
                <a:latin typeface="Times New Roman" panose="02020603050405020304" pitchFamily="18" charset="0"/>
                <a:cs typeface="Times New Roman" panose="02020603050405020304" pitchFamily="18" charset="0"/>
              </a:rPr>
              <a:t>Тема «Агрегатные состояния вещества.</a:t>
            </a:r>
          </a:p>
          <a:p>
            <a:pPr algn="r"/>
            <a:r>
              <a:rPr lang="ru-RU" sz="2400" dirty="0">
                <a:latin typeface="Times New Roman" panose="02020603050405020304" pitchFamily="18" charset="0"/>
                <a:cs typeface="Times New Roman" panose="02020603050405020304" pitchFamily="18" charset="0"/>
              </a:rPr>
              <a:t>Один поэт так писал о капле: «Она жила и по стеклу текла, но вдруг ее морозом оковало, и неподвижной льдинкой капля стала, а в мире поубавилось тепла». </a:t>
            </a:r>
          </a:p>
          <a:p>
            <a:r>
              <a:rPr lang="ru-RU" sz="2400" dirty="0">
                <a:latin typeface="Times New Roman" panose="02020603050405020304" pitchFamily="18" charset="0"/>
                <a:cs typeface="Times New Roman" panose="02020603050405020304" pitchFamily="18" charset="0"/>
              </a:rPr>
              <a:t> </a:t>
            </a:r>
          </a:p>
          <a:p>
            <a:pPr lvl="0" algn="r"/>
            <a:r>
              <a:rPr lang="ru-RU" sz="2400" dirty="0">
                <a:latin typeface="Times New Roman" panose="02020603050405020304" pitchFamily="18" charset="0"/>
                <a:cs typeface="Times New Roman" panose="02020603050405020304" pitchFamily="18" charset="0"/>
              </a:rPr>
              <a:t>«Центр тяжести». Сила тяжести</a:t>
            </a:r>
          </a:p>
          <a:p>
            <a:r>
              <a:rPr lang="ru-RU" sz="2400" dirty="0">
                <a:latin typeface="Times New Roman" panose="02020603050405020304" pitchFamily="18" charset="0"/>
                <a:cs typeface="Times New Roman" panose="02020603050405020304" pitchFamily="18" charset="0"/>
              </a:rPr>
              <a:t>Вопрос о невозможности изменить положение центра тяжести системы тел только за счет действия внутренних сил системы обсуждаем с учащимися, вспоминая </a:t>
            </a:r>
            <a:r>
              <a:rPr lang="ru-RU" sz="2400" dirty="0" err="1">
                <a:latin typeface="Times New Roman" panose="02020603050405020304" pitchFamily="18" charset="0"/>
                <a:cs typeface="Times New Roman" panose="02020603050405020304" pitchFamily="18" charset="0"/>
              </a:rPr>
              <a:t>Мюнхаузена</a:t>
            </a:r>
            <a:r>
              <a:rPr lang="ru-RU" sz="2400" dirty="0">
                <a:latin typeface="Times New Roman" panose="02020603050405020304" pitchFamily="18" charset="0"/>
                <a:cs typeface="Times New Roman" panose="02020603050405020304" pitchFamily="18" charset="0"/>
              </a:rPr>
              <a:t> (Э. </a:t>
            </a:r>
            <a:r>
              <a:rPr lang="ru-RU" sz="2400" dirty="0" err="1">
                <a:latin typeface="Times New Roman" panose="02020603050405020304" pitchFamily="18" charset="0"/>
                <a:cs typeface="Times New Roman" panose="02020603050405020304" pitchFamily="18" charset="0"/>
              </a:rPr>
              <a:t>Распе</a:t>
            </a:r>
            <a:r>
              <a:rPr lang="ru-RU" sz="2400" dirty="0">
                <a:latin typeface="Times New Roman" panose="02020603050405020304" pitchFamily="18" charset="0"/>
                <a:cs typeface="Times New Roman" panose="02020603050405020304" pitchFamily="18" charset="0"/>
              </a:rPr>
              <a:t>), а также героя белорусской сказки «Бортник»: «Человеку нужно достичь другого берега реки». Но как ее перейти? Глубоко и плавать он не умеет. Подумал, рассудил Бортник, ухватил себя за волосы, да как рванет – так и перебрался через реку».</a:t>
            </a:r>
          </a:p>
        </p:txBody>
      </p:sp>
    </p:spTree>
    <p:extLst>
      <p:ext uri="{BB962C8B-B14F-4D97-AF65-F5344CB8AC3E}">
        <p14:creationId xmlns:p14="http://schemas.microsoft.com/office/powerpoint/2010/main" val="111394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type="subTitle" idx="1"/>
          </p:nvPr>
        </p:nvSpPr>
        <p:spPr>
          <a:xfrm>
            <a:off x="2051720" y="183969"/>
            <a:ext cx="6400800" cy="1752600"/>
          </a:xfrm>
        </p:spPr>
        <p:txBody>
          <a:bodyPr>
            <a:normAutofit fontScale="70000" lnSpcReduction="20000"/>
          </a:bodyPr>
          <a:lstStyle/>
          <a:p>
            <a:pPr marL="320040" indent="-320040" algn="ctr" eaLnBrk="1" fontAlgn="auto" hangingPunct="1">
              <a:spcAft>
                <a:spcPts val="0"/>
              </a:spcAft>
              <a:buFont typeface="Wingdings 2" pitchFamily="18" charset="2"/>
              <a:buNone/>
              <a:defRPr/>
            </a:pPr>
            <a:r>
              <a:rPr lang="ru-RU" sz="1800" b="1" dirty="0" smtClean="0">
                <a:solidFill>
                  <a:srgbClr val="FF0000"/>
                </a:solidFill>
                <a:latin typeface="Arial" pitchFamily="34" charset="0"/>
                <a:cs typeface="Arial" pitchFamily="34" charset="0"/>
              </a:rPr>
              <a:t>     </a:t>
            </a:r>
            <a:r>
              <a:rPr lang="ru-RU" sz="6400" b="1" dirty="0" smtClean="0">
                <a:solidFill>
                  <a:srgbClr val="002060"/>
                </a:solidFill>
                <a:latin typeface="Times New Roman" panose="02020603050405020304" pitchFamily="18" charset="0"/>
                <a:cs typeface="Times New Roman" panose="02020603050405020304" pitchFamily="18" charset="0"/>
              </a:rPr>
              <a:t>Исследовательский метод</a:t>
            </a:r>
            <a:endParaRPr lang="ru-RU" sz="6400" dirty="0" smtClean="0">
              <a:solidFill>
                <a:srgbClr val="002060"/>
              </a:solidFill>
              <a:latin typeface="Times New Roman" panose="02020603050405020304" pitchFamily="18" charset="0"/>
              <a:cs typeface="Times New Roman" panose="02020603050405020304" pitchFamily="18" charset="0"/>
            </a:endParaRPr>
          </a:p>
          <a:p>
            <a:pPr marL="320040" indent="-320040" eaLnBrk="1" fontAlgn="auto" hangingPunct="1">
              <a:spcAft>
                <a:spcPts val="0"/>
              </a:spcAft>
              <a:buFont typeface="Wingdings 2" pitchFamily="18" charset="2"/>
              <a:buNone/>
              <a:defRPr/>
            </a:pPr>
            <a:r>
              <a:rPr lang="ru-RU" sz="4000" dirty="0" smtClean="0">
                <a:solidFill>
                  <a:srgbClr val="002060"/>
                </a:solidFill>
                <a:latin typeface="Times New Roman" panose="02020603050405020304" pitchFamily="18" charset="0"/>
                <a:cs typeface="Times New Roman" panose="02020603050405020304" pitchFamily="18" charset="0"/>
              </a:rPr>
              <a:t>     </a:t>
            </a:r>
          </a:p>
        </p:txBody>
      </p:sp>
      <p:sp>
        <p:nvSpPr>
          <p:cNvPr id="21508" name="TextBox 1"/>
          <p:cNvSpPr txBox="1">
            <a:spLocks noChangeArrowheads="1"/>
          </p:cNvSpPr>
          <p:nvPr/>
        </p:nvSpPr>
        <p:spPr bwMode="auto">
          <a:xfrm>
            <a:off x="1187624" y="1772816"/>
            <a:ext cx="820891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ru-RU" altLang="ru-RU" sz="2800" dirty="0" smtClean="0">
                <a:solidFill>
                  <a:prstClr val="black"/>
                </a:solidFill>
                <a:latin typeface="Times New Roman" panose="02020603050405020304" pitchFamily="18" charset="0"/>
                <a:cs typeface="Times New Roman" panose="02020603050405020304" pitchFamily="18" charset="0"/>
              </a:rPr>
              <a:t>Направлен на решение практических задач, результат выполнения  – конкретный полезный предмет, модель и т.п.</a:t>
            </a:r>
          </a:p>
          <a:p>
            <a:pPr eaLnBrk="0" fontAlgn="base" hangingPunct="0">
              <a:spcBef>
                <a:spcPct val="0"/>
              </a:spcBef>
              <a:spcAft>
                <a:spcPct val="0"/>
              </a:spcAft>
            </a:pPr>
            <a:r>
              <a:rPr lang="ru-RU" altLang="ru-RU" sz="2800" dirty="0" smtClean="0">
                <a:solidFill>
                  <a:prstClr val="black"/>
                </a:solidFill>
                <a:latin typeface="Times New Roman" panose="02020603050405020304" pitchFamily="18" charset="0"/>
                <a:cs typeface="Times New Roman" panose="02020603050405020304" pitchFamily="18" charset="0"/>
              </a:rPr>
              <a:t>Учитель предлагает провести самостоятельное исследование в форме наблюдения, записать результаты по заданной форме, провести защиту.</a:t>
            </a:r>
          </a:p>
          <a:p>
            <a:pPr eaLnBrk="0" fontAlgn="base" hangingPunct="0">
              <a:spcBef>
                <a:spcPct val="0"/>
              </a:spcBef>
              <a:spcAft>
                <a:spcPct val="0"/>
              </a:spcAft>
            </a:pPr>
            <a:endParaRPr lang="ru-RU" altLang="ru-RU" dirty="0" smtClean="0">
              <a:solidFill>
                <a:prstClr val="black"/>
              </a:solidFill>
            </a:endParaRPr>
          </a:p>
        </p:txBody>
      </p:sp>
    </p:spTree>
    <p:extLst>
      <p:ext uri="{BB962C8B-B14F-4D97-AF65-F5344CB8AC3E}">
        <p14:creationId xmlns:p14="http://schemas.microsoft.com/office/powerpoint/2010/main" val="15483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94692"/>
            <a:ext cx="8748464" cy="5262979"/>
          </a:xfrm>
          <a:prstGeom prst="rect">
            <a:avLst/>
          </a:prstGeom>
        </p:spPr>
        <p:txBody>
          <a:bodyPr wrap="square">
            <a:spAutoFit/>
          </a:bodyPr>
          <a:lstStyle/>
          <a:p>
            <a:r>
              <a:rPr lang="ru-RU" sz="2800" dirty="0">
                <a:latin typeface="Times New Roman" pitchFamily="18" charset="0"/>
                <a:cs typeface="Times New Roman" pitchFamily="18" charset="0"/>
              </a:rPr>
              <a:t>Допустим, вы только что приготовили чашечку черного кофе, но до начала </a:t>
            </a:r>
            <a:r>
              <a:rPr lang="ru-RU" sz="2800" dirty="0" smtClean="0">
                <a:latin typeface="Times New Roman" pitchFamily="18" charset="0"/>
                <a:cs typeface="Times New Roman" pitchFamily="18" charset="0"/>
              </a:rPr>
              <a:t> работы  </a:t>
            </a:r>
            <a:r>
              <a:rPr lang="ru-RU" sz="2800" dirty="0">
                <a:latin typeface="Times New Roman" pitchFamily="18" charset="0"/>
                <a:cs typeface="Times New Roman" pitchFamily="18" charset="0"/>
              </a:rPr>
              <a:t>осталось еще пять минут. Если вы хотите принести кофе в </a:t>
            </a:r>
            <a:r>
              <a:rPr lang="ru-RU" sz="2800" dirty="0" smtClean="0">
                <a:latin typeface="Times New Roman" pitchFamily="18" charset="0"/>
                <a:cs typeface="Times New Roman" pitchFamily="18" charset="0"/>
              </a:rPr>
              <a:t> кабинет возможно </a:t>
            </a:r>
            <a:r>
              <a:rPr lang="ru-RU" sz="2800" dirty="0">
                <a:latin typeface="Times New Roman" pitchFamily="18" charset="0"/>
                <a:cs typeface="Times New Roman" pitchFamily="18" charset="0"/>
              </a:rPr>
              <a:t>более горячим, вам следует решить, когда наливать в кофе сливки: сейчас или уже в </a:t>
            </a:r>
            <a:r>
              <a:rPr lang="ru-RU" sz="2800" dirty="0" smtClean="0">
                <a:latin typeface="Times New Roman" pitchFamily="18" charset="0"/>
                <a:cs typeface="Times New Roman" pitchFamily="18" charset="0"/>
              </a:rPr>
              <a:t> кабинете? </a:t>
            </a:r>
            <a:r>
              <a:rPr lang="ru-RU" sz="2800" dirty="0">
                <a:latin typeface="Times New Roman" pitchFamily="18" charset="0"/>
                <a:cs typeface="Times New Roman" pitchFamily="18" charset="0"/>
              </a:rPr>
              <a:t>Когда лучше класть сахар? Когда и как долго размешивать его? Если вы не хотите размешивать, то стоит класть в чашку ложку или нет? Имеет ли значение, какая у вас ложка — пластмассовая или металлическая? Изменился ли бы ваш ответ, если бы сливки были не белыми, а черными? Зависит ли ответ от цвета чашки? </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a:p>
            <a:r>
              <a:rPr lang="ru-RU" sz="2800" dirty="0" smtClean="0">
                <a:latin typeface="Times New Roman" pitchFamily="18" charset="0"/>
                <a:cs typeface="Times New Roman" pitchFamily="18" charset="0"/>
              </a:rPr>
              <a:t> </a:t>
            </a:r>
            <a:endParaRPr lang="ru-RU" sz="28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412685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676456" cy="3539430"/>
          </a:xfrm>
          <a:prstGeom prst="rect">
            <a:avLst/>
          </a:prstGeom>
        </p:spPr>
        <p:txBody>
          <a:bodyPr wrap="square">
            <a:spAutoFit/>
          </a:bodyPr>
          <a:lstStyle/>
          <a:p>
            <a:pPr algn="r"/>
            <a:r>
              <a:rPr lang="ru-RU" sz="3200" dirty="0">
                <a:latin typeface="Times New Roman" panose="02020603050405020304" pitchFamily="18" charset="0"/>
                <a:cs typeface="Times New Roman" panose="02020603050405020304" pitchFamily="18" charset="0"/>
              </a:rPr>
              <a:t>Для ответа на вопрос необходимо использовать логическую план-схему, которая содержит связанные между собой тезисы (предположения), образующие цельный рассказ. Схема позволяет учащемуся действовать не стихийно, а осмысленно, логически.</a:t>
            </a:r>
          </a:p>
          <a:p>
            <a:pPr algn="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35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0"/>
            <a:ext cx="7772400" cy="1470025"/>
          </a:xfrm>
        </p:spPr>
        <p:txBody>
          <a:bodyPr/>
          <a:lstStyle/>
          <a:p>
            <a:r>
              <a:rPr lang="ru-RU" dirty="0" smtClean="0">
                <a:latin typeface="Times New Roman" panose="02020603050405020304" pitchFamily="18" charset="0"/>
                <a:cs typeface="Times New Roman" panose="02020603050405020304" pitchFamily="18" charset="0"/>
              </a:rPr>
              <a:t>Актуальность вопроса </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755576" y="1340768"/>
            <a:ext cx="8388424" cy="1752600"/>
          </a:xfrm>
        </p:spPr>
        <p:txBody>
          <a:bodyPr>
            <a:normAutofit fontScale="25000" lnSpcReduction="20000"/>
          </a:bodyPr>
          <a:lstStyle/>
          <a:p>
            <a:pPr marL="444500" indent="-444500" algn="l">
              <a:buAutoNum type="arabicPeriod"/>
            </a:pPr>
            <a:r>
              <a:rPr lang="ru-RU" altLang="ru-RU" sz="11200" dirty="0" smtClean="0">
                <a:solidFill>
                  <a:schemeClr val="tx1"/>
                </a:solidFill>
                <a:latin typeface="Times New Roman" pitchFamily="18" charset="0"/>
                <a:cs typeface="Times New Roman" pitchFamily="18" charset="0"/>
              </a:rPr>
              <a:t>Соответствует </a:t>
            </a:r>
            <a:r>
              <a:rPr lang="ru-RU" altLang="ru-RU" sz="11200" dirty="0">
                <a:solidFill>
                  <a:schemeClr val="tx1"/>
                </a:solidFill>
                <a:latin typeface="Times New Roman" pitchFamily="18" charset="0"/>
                <a:cs typeface="Times New Roman" pitchFamily="18" charset="0"/>
              </a:rPr>
              <a:t>современной государственной образовательной </a:t>
            </a:r>
            <a:r>
              <a:rPr lang="ru-RU" altLang="ru-RU" sz="11200" dirty="0" smtClean="0">
                <a:solidFill>
                  <a:schemeClr val="tx1"/>
                </a:solidFill>
                <a:latin typeface="Times New Roman" pitchFamily="18" charset="0"/>
                <a:cs typeface="Times New Roman" pitchFamily="18" charset="0"/>
              </a:rPr>
              <a:t>политике;</a:t>
            </a:r>
          </a:p>
          <a:p>
            <a:pPr marL="444500" indent="-444500" algn="l">
              <a:buAutoNum type="arabicPeriod"/>
            </a:pPr>
            <a:endParaRPr lang="ru-RU" altLang="ru-RU" sz="11200" dirty="0" smtClean="0">
              <a:solidFill>
                <a:schemeClr val="tx1"/>
              </a:solidFill>
              <a:latin typeface="Times New Roman" pitchFamily="18" charset="0"/>
              <a:cs typeface="Times New Roman" pitchFamily="18" charset="0"/>
            </a:endParaRPr>
          </a:p>
          <a:p>
            <a:pPr marL="365125" indent="-365125" algn="l">
              <a:buAutoNum type="arabicPeriod"/>
            </a:pPr>
            <a:r>
              <a:rPr lang="ru-RU" altLang="ru-RU" sz="11200" dirty="0" smtClean="0">
                <a:solidFill>
                  <a:schemeClr val="tx1"/>
                </a:solidFill>
                <a:latin typeface="Times New Roman" pitchFamily="18" charset="0"/>
                <a:cs typeface="Times New Roman" pitchFamily="18" charset="0"/>
              </a:rPr>
              <a:t>Развитие у школьников умения использовать свои знания в своей повседневной жизни позволит выпускникам активнее и успешнее включиться во взрослую жизнь, занять устойчивую жизненную позицию, влиять на процессы, происходящие в обществе.</a:t>
            </a:r>
          </a:p>
          <a:p>
            <a:pPr marL="365125" indent="-365125" algn="l">
              <a:buAutoNum type="arabicPeriod"/>
            </a:pPr>
            <a:endParaRPr lang="ru-RU" altLang="ru-RU" sz="11200" dirty="0" smtClean="0">
              <a:solidFill>
                <a:schemeClr val="tx1"/>
              </a:solidFill>
              <a:latin typeface="Times New Roman" pitchFamily="18" charset="0"/>
              <a:cs typeface="Times New Roman" pitchFamily="18" charset="0"/>
            </a:endParaRPr>
          </a:p>
          <a:p>
            <a:pPr marL="365125" lvl="0" indent="-365125" algn="l">
              <a:buFont typeface="Arial" pitchFamily="34" charset="0"/>
              <a:buAutoNum type="arabicPeriod"/>
            </a:pPr>
            <a:r>
              <a:rPr lang="ru-RU" altLang="ru-RU" sz="11200" dirty="0" smtClean="0">
                <a:solidFill>
                  <a:schemeClr val="tx1"/>
                </a:solidFill>
                <a:latin typeface="Times New Roman" pitchFamily="18" charset="0"/>
                <a:cs typeface="Times New Roman" pitchFamily="18" charset="0"/>
              </a:rPr>
              <a:t> </a:t>
            </a:r>
            <a:r>
              <a:rPr lang="ru-RU" sz="11200" dirty="0" smtClean="0">
                <a:solidFill>
                  <a:schemeClr val="tx1"/>
                </a:solidFill>
                <a:latin typeface="Times New Roman" panose="02020603050405020304" pitchFamily="18" charset="0"/>
                <a:cs typeface="Times New Roman" panose="02020603050405020304" pitchFamily="18" charset="0"/>
              </a:rPr>
              <a:t>Современный мир стал гораздо сложнее, чем был двадцать, а тем более тридцать лет назад. Эти сложности требуют особого подхода в педагогике </a:t>
            </a:r>
          </a:p>
          <a:p>
            <a:pPr marL="365125" indent="-365125" algn="l">
              <a:buAutoNum type="arabicPeriod"/>
            </a:pPr>
            <a:endParaRPr lang="ru-RU" altLang="ru-RU" sz="9600" dirty="0" smtClean="0">
              <a:solidFill>
                <a:schemeClr val="tx1"/>
              </a:solidFill>
              <a:latin typeface="Times New Roman" pitchFamily="18" charset="0"/>
              <a:cs typeface="Times New Roman" pitchFamily="18" charset="0"/>
            </a:endParaRPr>
          </a:p>
          <a:p>
            <a:pPr marL="365125" indent="-365125" algn="l">
              <a:buAutoNum type="arabicPeriod"/>
            </a:pPr>
            <a:endParaRPr lang="ru-RU" altLang="ru-RU" sz="9600" dirty="0" smtClean="0">
              <a:solidFill>
                <a:schemeClr val="tx1"/>
              </a:solidFill>
              <a:latin typeface="Times New Roman" pitchFamily="18" charset="0"/>
              <a:cs typeface="Times New Roman" pitchFamily="18" charset="0"/>
            </a:endParaRPr>
          </a:p>
          <a:p>
            <a:pPr marL="365125" indent="-365125" algn="l">
              <a:buAutoNum type="arabicPeriod"/>
            </a:pPr>
            <a:endParaRPr lang="ru-RU" altLang="ru-RU" sz="9600" dirty="0">
              <a:solidFill>
                <a:schemeClr val="tx1"/>
              </a:solidFill>
              <a:latin typeface="Times New Roman" pitchFamily="18" charset="0"/>
              <a:cs typeface="Times New Roman" pitchFamily="18" charset="0"/>
            </a:endParaRPr>
          </a:p>
          <a:p>
            <a:endParaRPr lang="ru-RU" dirty="0">
              <a:solidFill>
                <a:schemeClr val="tx1"/>
              </a:solidFill>
            </a:endParaRPr>
          </a:p>
        </p:txBody>
      </p:sp>
    </p:spTree>
    <p:extLst>
      <p:ext uri="{BB962C8B-B14F-4D97-AF65-F5344CB8AC3E}">
        <p14:creationId xmlns:p14="http://schemas.microsoft.com/office/powerpoint/2010/main" val="1937756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4"/>
          <p:cNvSpPr>
            <a:spLocks noChangeArrowheads="1"/>
          </p:cNvSpPr>
          <p:nvPr/>
        </p:nvSpPr>
        <p:spPr bwMode="auto">
          <a:xfrm>
            <a:off x="1692275" y="260350"/>
            <a:ext cx="5665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ru-RU" altLang="ru-RU" sz="4000" b="1" dirty="0" err="1" smtClean="0">
                <a:solidFill>
                  <a:srgbClr val="002060"/>
                </a:solidFill>
                <a:latin typeface="Times New Roman" pitchFamily="18" charset="0"/>
                <a:cs typeface="Times New Roman" pitchFamily="18" charset="0"/>
              </a:rPr>
              <a:t>Case</a:t>
            </a:r>
            <a:r>
              <a:rPr lang="ru-RU" altLang="ru-RU" sz="4000" b="1" dirty="0" smtClean="0">
                <a:solidFill>
                  <a:srgbClr val="002060"/>
                </a:solidFill>
                <a:latin typeface="Times New Roman" pitchFamily="18" charset="0"/>
                <a:cs typeface="Times New Roman" pitchFamily="18" charset="0"/>
              </a:rPr>
              <a:t> </a:t>
            </a:r>
            <a:r>
              <a:rPr lang="ru-RU" altLang="ru-RU" sz="4000" b="1" dirty="0" err="1" smtClean="0">
                <a:solidFill>
                  <a:srgbClr val="002060"/>
                </a:solidFill>
                <a:latin typeface="Times New Roman" pitchFamily="18" charset="0"/>
                <a:cs typeface="Times New Roman" pitchFamily="18" charset="0"/>
              </a:rPr>
              <a:t>study</a:t>
            </a:r>
            <a:r>
              <a:rPr lang="ru-RU" altLang="ru-RU" sz="4000" b="1" dirty="0" smtClean="0">
                <a:solidFill>
                  <a:srgbClr val="002060"/>
                </a:solidFill>
                <a:latin typeface="Times New Roman" pitchFamily="18" charset="0"/>
                <a:cs typeface="Times New Roman" pitchFamily="18" charset="0"/>
              </a:rPr>
              <a:t> (кейс-</a:t>
            </a:r>
            <a:r>
              <a:rPr lang="ru-RU" altLang="ru-RU" sz="4000" b="1" dirty="0" err="1" smtClean="0">
                <a:solidFill>
                  <a:srgbClr val="002060"/>
                </a:solidFill>
                <a:latin typeface="Times New Roman" pitchFamily="18" charset="0"/>
                <a:cs typeface="Times New Roman" pitchFamily="18" charset="0"/>
              </a:rPr>
              <a:t>стади</a:t>
            </a:r>
            <a:r>
              <a:rPr lang="ru-RU" altLang="ru-RU" sz="4000" b="1" dirty="0" smtClean="0">
                <a:solidFill>
                  <a:srgbClr val="002060"/>
                </a:solidFill>
                <a:latin typeface="Times New Roman" pitchFamily="18" charset="0"/>
                <a:cs typeface="Times New Roman" pitchFamily="18" charset="0"/>
              </a:rPr>
              <a:t>) </a:t>
            </a:r>
            <a:endParaRPr lang="ru-RU" altLang="ru-RU" sz="4000" dirty="0" smtClean="0">
              <a:solidFill>
                <a:srgbClr val="002060"/>
              </a:solidFill>
              <a:latin typeface="Times New Roman" pitchFamily="18" charset="0"/>
              <a:cs typeface="Times New Roman" pitchFamily="18" charset="0"/>
            </a:endParaRPr>
          </a:p>
        </p:txBody>
      </p:sp>
      <p:pic>
        <p:nvPicPr>
          <p:cNvPr id="22531" name="Рисунок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2205038"/>
            <a:ext cx="41687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2"/>
          <p:cNvSpPr txBox="1">
            <a:spLocks noChangeArrowheads="1"/>
          </p:cNvSpPr>
          <p:nvPr/>
        </p:nvSpPr>
        <p:spPr bwMode="auto">
          <a:xfrm>
            <a:off x="4525169" y="978853"/>
            <a:ext cx="439241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ru-RU" altLang="ru-RU" sz="3200" dirty="0" smtClean="0">
                <a:solidFill>
                  <a:prstClr val="black"/>
                </a:solidFill>
                <a:latin typeface="Times New Roman" pitchFamily="18" charset="0"/>
                <a:cs typeface="Times New Roman" pitchFamily="18" charset="0"/>
              </a:rPr>
              <a:t>Метод, позволяющий учащемуся принимать решения и брать на себя ответственность за принятые решения.</a:t>
            </a:r>
          </a:p>
          <a:p>
            <a:pPr eaLnBrk="0" fontAlgn="base" hangingPunct="0">
              <a:spcBef>
                <a:spcPct val="0"/>
              </a:spcBef>
              <a:spcAft>
                <a:spcPct val="0"/>
              </a:spcAft>
            </a:pPr>
            <a:endParaRPr lang="ru-RU" altLang="ru-RU" sz="2000" dirty="0" smtClean="0">
              <a:solidFill>
                <a:prstClr val="black"/>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966788" y="1083356"/>
            <a:ext cx="7772400" cy="1470025"/>
          </a:xfrm>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792277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
        <p:nvSpPr>
          <p:cNvPr id="13" name="Заголовок 12"/>
          <p:cNvSpPr>
            <a:spLocks noGrp="1"/>
          </p:cNvSpPr>
          <p:nvPr>
            <p:ph type="ctrTitle"/>
          </p:nvPr>
        </p:nvSpPr>
        <p:spPr/>
        <p:txBody>
          <a:bodyPr/>
          <a:lstStyle/>
          <a:p>
            <a:endParaRPr lang="ru-RU" dirty="0"/>
          </a:p>
        </p:txBody>
      </p:sp>
      <p:sp>
        <p:nvSpPr>
          <p:cNvPr id="14" name="Подзаголовок 13"/>
          <p:cNvSpPr>
            <a:spLocks noGrp="1"/>
          </p:cNvSpPr>
          <p:nvPr>
            <p:ph type="subTitle" idx="1"/>
          </p:nvPr>
        </p:nvSpPr>
        <p:spPr/>
        <p:txBody>
          <a:bodyPr/>
          <a:lstStyle/>
          <a:p>
            <a:endParaRPr lang="ru-RU" dirty="0"/>
          </a:p>
        </p:txBody>
      </p:sp>
      <p:sp>
        <p:nvSpPr>
          <p:cNvPr id="7" name="TextBox 6"/>
          <p:cNvSpPr txBox="1"/>
          <p:nvPr/>
        </p:nvSpPr>
        <p:spPr>
          <a:xfrm>
            <a:off x="1857356" y="285728"/>
            <a:ext cx="6357982" cy="1015663"/>
          </a:xfrm>
          <a:prstGeom prst="rect">
            <a:avLst/>
          </a:prstGeom>
          <a:noFill/>
        </p:spPr>
        <p:txBody>
          <a:bodyPr wrap="square" rtlCol="0">
            <a:spAutoFit/>
          </a:bodyPr>
          <a:lstStyle/>
          <a:p>
            <a:r>
              <a:rPr lang="ru-RU" sz="6000" dirty="0" smtClean="0">
                <a:latin typeface="Times New Roman" pitchFamily="18" charset="0"/>
                <a:cs typeface="Times New Roman" pitchFamily="18" charset="0"/>
              </a:rPr>
              <a:t>Кейс 1</a:t>
            </a:r>
            <a:endParaRPr lang="ru-RU" sz="6000" dirty="0">
              <a:latin typeface="Times New Roman" pitchFamily="18" charset="0"/>
              <a:cs typeface="Times New Roman" pitchFamily="18" charset="0"/>
            </a:endParaRPr>
          </a:p>
        </p:txBody>
      </p:sp>
      <p:pic>
        <p:nvPicPr>
          <p:cNvPr id="1028" name="Picture 4">
            <a:hlinkClick r:id="rId3" action="ppaction://hlinksldjump"/>
          </p:cNvPr>
          <p:cNvPicPr>
            <a:picLocks noChangeAspect="1" noChangeArrowheads="1"/>
          </p:cNvPicPr>
          <p:nvPr/>
        </p:nvPicPr>
        <p:blipFill>
          <a:blip r:embed="rId4" cstate="print"/>
          <a:srcRect/>
          <a:stretch>
            <a:fillRect/>
          </a:stretch>
        </p:blipFill>
        <p:spPr bwMode="auto">
          <a:xfrm>
            <a:off x="357158" y="4708579"/>
            <a:ext cx="1357323" cy="2149421"/>
          </a:xfrm>
          <a:prstGeom prst="rect">
            <a:avLst/>
          </a:prstGeom>
          <a:noFill/>
          <a:ln w="9525">
            <a:noFill/>
            <a:miter lim="800000"/>
            <a:headEnd/>
            <a:tailEnd/>
          </a:ln>
          <a:effectLst/>
        </p:spPr>
      </p:pic>
      <p:pic>
        <p:nvPicPr>
          <p:cNvPr id="16" name="Рисунок 15" descr="abstract-grayscale-minimalistic.jpg">
            <a:hlinkClick r:id="rId5" action="ppaction://hlinksldjump"/>
          </p:cNvPr>
          <p:cNvPicPr>
            <a:picLocks noChangeAspect="1"/>
          </p:cNvPicPr>
          <p:nvPr/>
        </p:nvPicPr>
        <p:blipFill>
          <a:blip r:embed="rId6" cstate="print"/>
          <a:stretch>
            <a:fillRect/>
          </a:stretch>
        </p:blipFill>
        <p:spPr>
          <a:xfrm>
            <a:off x="6516215" y="285728"/>
            <a:ext cx="2228849" cy="342900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0"/>
            <a:ext cx="7772400" cy="1362075"/>
          </a:xfrm>
        </p:spPr>
        <p:txBody>
          <a:bodyPr>
            <a:noAutofit/>
          </a:bodyPr>
          <a:lstStyle/>
          <a:p>
            <a:r>
              <a:rPr lang="ru-RU" sz="2400" dirty="0" smtClean="0">
                <a:latin typeface="Times New Roman" pitchFamily="18" charset="0"/>
                <a:cs typeface="Times New Roman" pitchFamily="18" charset="0"/>
              </a:rPr>
              <a:t>Мама попросила свою дочку Аню развесить цветное бельё после стирки. Аня тоже постирала своё белое бельё и положила в таз с цветным бельём, чтоб удобней было всё вместе вынести на улицу. Но тут ей позвонила её любимая подруга Света. Девочки были настоящими подружками, столько всего их объединяло: общие проблемы в школе, репетиция спектакля в ДШИ, обсуждение новой серии любимого детского сериала. Время прошло незаметно, но Аню помнила, что нужно развесить бельё. Она простилась со Светой и побежала вешать бельё.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Как же расстроилась Аня. Белое бельё полиняло о цветное.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Как же так? – воскликнула Аня. </a:t>
            </a:r>
            <a:r>
              <a:rPr lang="ru-RU" sz="2400" dirty="0" smtClean="0"/>
              <a:t/>
            </a:r>
            <a:br>
              <a:rPr lang="ru-RU" sz="2400" dirty="0" smtClean="0"/>
            </a:br>
            <a:endParaRPr lang="ru-RU" sz="2400" dirty="0"/>
          </a:p>
        </p:txBody>
      </p:sp>
      <p:sp>
        <p:nvSpPr>
          <p:cNvPr id="8" name="Текст 7"/>
          <p:cNvSpPr>
            <a:spLocks noGrp="1"/>
          </p:cNvSpPr>
          <p:nvPr>
            <p:ph type="body" idx="1"/>
          </p:nvPr>
        </p:nvSpPr>
        <p:spPr/>
        <p:txBody>
          <a:bodyPr/>
          <a:lstStyle/>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42910" y="714356"/>
            <a:ext cx="7772400" cy="3314722"/>
          </a:xfrm>
        </p:spPr>
        <p:txBody>
          <a:bodyPr>
            <a:normAutofit/>
          </a:bodyPr>
          <a:lstStyle/>
          <a:p>
            <a:r>
              <a:rPr lang="ru-RU" sz="2200" dirty="0" smtClean="0">
                <a:latin typeface="Times New Roman" pitchFamily="18" charset="0"/>
                <a:cs typeface="Times New Roman" pitchFamily="18" charset="0"/>
              </a:rPr>
              <a:t> </a:t>
            </a:r>
            <a:r>
              <a:rPr lang="ru-RU" dirty="0" smtClean="0"/>
              <a:t/>
            </a:r>
            <a:br>
              <a:rPr lang="ru-RU" dirty="0" smtClean="0"/>
            </a:br>
            <a:endParaRPr lang="ru-RU" dirty="0"/>
          </a:p>
        </p:txBody>
      </p:sp>
      <p:sp>
        <p:nvSpPr>
          <p:cNvPr id="5" name="Подзаголовок 4"/>
          <p:cNvSpPr>
            <a:spLocks noGrp="1"/>
          </p:cNvSpPr>
          <p:nvPr>
            <p:ph type="subTitle" idx="1"/>
          </p:nvPr>
        </p:nvSpPr>
        <p:spPr>
          <a:xfrm>
            <a:off x="1571604" y="571480"/>
            <a:ext cx="7772400" cy="1752600"/>
          </a:xfrm>
        </p:spPr>
        <p:txBody>
          <a:bodyPr>
            <a:noAutofit/>
          </a:bodyPr>
          <a:lstStyle/>
          <a:p>
            <a:r>
              <a:rPr lang="ru-RU" sz="2800" dirty="0" smtClean="0">
                <a:solidFill>
                  <a:schemeClr val="tx1"/>
                </a:solidFill>
                <a:latin typeface="Times New Roman" pitchFamily="18" charset="0"/>
                <a:cs typeface="Times New Roman" pitchFamily="18" charset="0"/>
              </a:rPr>
              <a:t>1. Случалось ли в вашей жизни подобное?  </a:t>
            </a:r>
          </a:p>
          <a:p>
            <a:r>
              <a:rPr lang="ru-RU" sz="2800" dirty="0" smtClean="0">
                <a:solidFill>
                  <a:schemeClr val="tx1"/>
                </a:solidFill>
                <a:latin typeface="Times New Roman" pitchFamily="18" charset="0"/>
                <a:cs typeface="Times New Roman" pitchFamily="18" charset="0"/>
              </a:rPr>
              <a:t>2. Почему полиняло белое бельё? Объясните с точки зрения физики.  </a:t>
            </a:r>
          </a:p>
          <a:p>
            <a:r>
              <a:rPr lang="ru-RU" sz="2800" dirty="0" smtClean="0">
                <a:solidFill>
                  <a:schemeClr val="tx1"/>
                </a:solidFill>
                <a:latin typeface="Times New Roman" pitchFamily="18" charset="0"/>
                <a:cs typeface="Times New Roman" pitchFamily="18" charset="0"/>
              </a:rPr>
              <a:t>3. Почему цветное и белое бельё необходимо стирать отдельно? </a:t>
            </a:r>
          </a:p>
          <a:p>
            <a:endParaRPr lang="ru-RU"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11430000" cy="7620000"/>
          </a:xfrm>
          <a:prstGeom prst="rect">
            <a:avLst/>
          </a:prstGeom>
          <a:noFill/>
          <a:ln w="9525">
            <a:noFill/>
            <a:miter lim="800000"/>
            <a:headEnd/>
            <a:tailEnd/>
          </a:ln>
          <a:effectLst/>
        </p:spPr>
      </p:pic>
      <p:sp>
        <p:nvSpPr>
          <p:cNvPr id="14" name="Заголовок 13"/>
          <p:cNvSpPr>
            <a:spLocks noGrp="1"/>
          </p:cNvSpPr>
          <p:nvPr>
            <p:ph type="title"/>
          </p:nvPr>
        </p:nvSpPr>
        <p:spPr/>
        <p:txBody>
          <a:bodyPr/>
          <a:lstStyle/>
          <a:p>
            <a:endParaRPr lang="ru-RU"/>
          </a:p>
        </p:txBody>
      </p:sp>
      <p:sp>
        <p:nvSpPr>
          <p:cNvPr id="16" name="Содержимое 15"/>
          <p:cNvSpPr>
            <a:spLocks noGrp="1"/>
          </p:cNvSpPr>
          <p:nvPr>
            <p:ph idx="1"/>
          </p:nvPr>
        </p:nvSpPr>
        <p:spPr/>
        <p:txBody>
          <a:bodyPr/>
          <a:lstStyle/>
          <a:p>
            <a:endParaRPr lang="ru-RU"/>
          </a:p>
        </p:txBody>
      </p:sp>
      <p:sp>
        <p:nvSpPr>
          <p:cNvPr id="5" name="TextBox 4"/>
          <p:cNvSpPr txBox="1"/>
          <p:nvPr/>
        </p:nvSpPr>
        <p:spPr>
          <a:xfrm>
            <a:off x="428596" y="285728"/>
            <a:ext cx="3714776" cy="1107996"/>
          </a:xfrm>
          <a:prstGeom prst="rect">
            <a:avLst/>
          </a:prstGeom>
          <a:noFill/>
        </p:spPr>
        <p:txBody>
          <a:bodyPr wrap="square" rtlCol="0">
            <a:spAutoFit/>
          </a:bodyPr>
          <a:lstStyle/>
          <a:p>
            <a:r>
              <a:rPr lang="ru-RU" sz="6600" dirty="0" smtClean="0">
                <a:latin typeface="Times New Roman" pitchFamily="18" charset="0"/>
                <a:cs typeface="Times New Roman" pitchFamily="18" charset="0"/>
              </a:rPr>
              <a:t>Кейс  2</a:t>
            </a:r>
            <a:endParaRPr lang="ru-RU" sz="6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57158" y="357166"/>
            <a:ext cx="8329642" cy="5768997"/>
          </a:xfrm>
        </p:spPr>
        <p:txBody>
          <a:bodyPr>
            <a:normAutofit fontScale="62500" lnSpcReduction="20000"/>
          </a:bodyPr>
          <a:lstStyle/>
          <a:p>
            <a:pPr>
              <a:buNone/>
            </a:pPr>
            <a:r>
              <a:rPr lang="ru-RU" b="1" dirty="0" smtClean="0"/>
              <a:t>КЕЙС №1 </a:t>
            </a:r>
            <a:endParaRPr lang="ru-RU" dirty="0" smtClean="0"/>
          </a:p>
          <a:p>
            <a:pPr>
              <a:buNone/>
            </a:pPr>
            <a:r>
              <a:rPr lang="ru-RU" dirty="0" smtClean="0">
                <a:latin typeface="Times New Roman" pitchFamily="18" charset="0"/>
                <a:cs typeface="Times New Roman" pitchFamily="18" charset="0"/>
              </a:rPr>
              <a:t>Мама попросила свою дочку Аню развесить цветное бельё после стирки. Аня тоже постирала своё белое бельё и положила в таз с цветным бельём, чтоб удобней было всё вместе вынести на улицу. Но тут ей позвонила её любимая подруга Света. Девочки были настоящими подружками, столько всего их объединяло: общие проблемы в школе, репетиция спектакля в ДШИ, обсуждение новой серии любимого детского сериала. Время прошло незаметно, но Аню помнила, что нужно развесить бельё. Она простилась со Светой и побежала вешать бельё. </a:t>
            </a:r>
          </a:p>
          <a:p>
            <a:pPr>
              <a:buNone/>
            </a:pPr>
            <a:r>
              <a:rPr lang="ru-RU" dirty="0" smtClean="0">
                <a:latin typeface="Times New Roman" pitchFamily="18" charset="0"/>
                <a:cs typeface="Times New Roman" pitchFamily="18" charset="0"/>
              </a:rPr>
              <a:t>Как же расстроилась Аня. Белое бельё полиняло о цветное. </a:t>
            </a:r>
          </a:p>
          <a:p>
            <a:pPr>
              <a:buNone/>
            </a:pPr>
            <a:r>
              <a:rPr lang="ru-RU" dirty="0" smtClean="0">
                <a:latin typeface="Times New Roman" pitchFamily="18" charset="0"/>
                <a:cs typeface="Times New Roman" pitchFamily="18" charset="0"/>
              </a:rPr>
              <a:t>- Как же так? – воскликнула Аня. </a:t>
            </a:r>
          </a:p>
          <a:p>
            <a:pPr>
              <a:buNone/>
            </a:pPr>
            <a:r>
              <a:rPr lang="ru-RU" b="1" dirty="0" smtClean="0">
                <a:latin typeface="Times New Roman" pitchFamily="18" charset="0"/>
                <a:cs typeface="Times New Roman" pitchFamily="18" charset="0"/>
              </a:rPr>
              <a:t>Вопросы к кейсу: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1. Случалось ли в вашей жизни подобное? </a:t>
            </a: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2. Почему полиняло белое бельё? Объясните с точки зрения физики. </a:t>
            </a: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3. Почему цветное и белое бельё необходимо стирать отдельно? </a:t>
            </a:r>
          </a:p>
          <a:p>
            <a:endParaRPr lang="ru-RU"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9006353" cy="6370975"/>
          </a:xfrm>
          <a:prstGeom prst="rect">
            <a:avLst/>
          </a:prstGeom>
        </p:spPr>
        <p:txBody>
          <a:bodyPr wrap="square">
            <a:spAutoFit/>
          </a:bodyPr>
          <a:lstStyle/>
          <a:p>
            <a:r>
              <a:rPr lang="ru-RU" sz="2400" dirty="0"/>
              <a:t>Фрагмент урока по теме «Давление твёрдых тел» с использованием технологии </a:t>
            </a:r>
            <a:r>
              <a:rPr lang="ru-RU" sz="2400" dirty="0" smtClean="0"/>
              <a:t>кейс- </a:t>
            </a:r>
            <a:r>
              <a:rPr lang="ru-RU" sz="2400" dirty="0" err="1" smtClean="0"/>
              <a:t>стади</a:t>
            </a:r>
            <a:r>
              <a:rPr lang="ru-RU" sz="2400" dirty="0"/>
              <a:t>. </a:t>
            </a:r>
            <a:r>
              <a:rPr lang="ru-RU" sz="2400" dirty="0" smtClean="0"/>
              <a:t> </a:t>
            </a:r>
            <a:endParaRPr lang="ru-RU" sz="2400" dirty="0"/>
          </a:p>
          <a:p>
            <a:r>
              <a:rPr lang="ru-RU" sz="2400" dirty="0"/>
              <a:t>Работа с  кейсами производится  в группах по плану:</a:t>
            </a:r>
          </a:p>
          <a:p>
            <a:r>
              <a:rPr lang="ru-RU" sz="2400" dirty="0"/>
              <a:t>I. Ознакомьтесь с материалами  Кейса .</a:t>
            </a:r>
          </a:p>
          <a:p>
            <a:r>
              <a:rPr lang="ru-RU" sz="2400" dirty="0"/>
              <a:t>II. Изучите ситуацию, обсудите её, встречаются ли такие ситуации в жизни. </a:t>
            </a:r>
          </a:p>
          <a:p>
            <a:r>
              <a:rPr lang="ru-RU" sz="2400" dirty="0" smtClean="0"/>
              <a:t>Ответьте </a:t>
            </a:r>
            <a:r>
              <a:rPr lang="ru-RU" sz="2400" dirty="0"/>
              <a:t>на </a:t>
            </a:r>
            <a:r>
              <a:rPr lang="ru-RU" sz="2400" dirty="0" smtClean="0"/>
              <a:t>вопросы. </a:t>
            </a:r>
            <a:r>
              <a:rPr lang="ru-RU" sz="2400" dirty="0"/>
              <a:t>Для выполнения задания можно использовать любою информацию из  кейса </a:t>
            </a:r>
            <a:r>
              <a:rPr lang="ru-RU" sz="2400" dirty="0" smtClean="0"/>
              <a:t>.</a:t>
            </a:r>
            <a:endParaRPr lang="ru-RU" sz="2400" dirty="0"/>
          </a:p>
          <a:p>
            <a:r>
              <a:rPr lang="ru-RU" sz="2400" dirty="0"/>
              <a:t> </a:t>
            </a:r>
            <a:r>
              <a:rPr lang="ru-RU" sz="2400" b="1" dirty="0"/>
              <a:t>Кейс :</a:t>
            </a:r>
            <a:r>
              <a:rPr lang="ru-RU" sz="2400" dirty="0"/>
              <a:t> За срыв работ по вспашке поля после уборки пшеницы бригадиру тракторной бригады Иванов Ивану Ивановичу был объявлен выговор. Иван Иванович с выговором был не согласен. Он считал, что в этой ситуации был виноват тракторист, который неправильно выбрал агрегат для вспашки и выехал в поле на колёсном тракторе «Беларусь».</a:t>
            </a:r>
          </a:p>
          <a:p>
            <a:r>
              <a:rPr lang="ru-RU" sz="2400" dirty="0"/>
              <a:t>Вопросы к  кейсу : </a:t>
            </a:r>
          </a:p>
          <a:p>
            <a:r>
              <a:rPr lang="ru-RU" sz="2400" dirty="0"/>
              <a:t>- Почему так важен правильный выбор пахотного агрегата? </a:t>
            </a:r>
          </a:p>
          <a:p>
            <a:r>
              <a:rPr lang="ru-RU" sz="2400" dirty="0"/>
              <a:t>- Справедливо ли был наказан бригадир Иван Иванович? </a:t>
            </a:r>
          </a:p>
        </p:txBody>
      </p:sp>
    </p:spTree>
    <p:extLst>
      <p:ext uri="{BB962C8B-B14F-4D97-AF65-F5344CB8AC3E}">
        <p14:creationId xmlns:p14="http://schemas.microsoft.com/office/powerpoint/2010/main" val="477086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60648"/>
            <a:ext cx="6768752" cy="461665"/>
          </a:xfrm>
          <a:prstGeom prst="rect">
            <a:avLst/>
          </a:prstGeom>
        </p:spPr>
        <p:txBody>
          <a:bodyPr wrap="square">
            <a:spAutoFit/>
          </a:bodyPr>
          <a:lstStyle/>
          <a:p>
            <a:r>
              <a:rPr lang="ru-RU"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ru-RU" sz="2400" dirty="0"/>
          </a:p>
        </p:txBody>
      </p:sp>
      <p:sp>
        <p:nvSpPr>
          <p:cNvPr id="3" name="Прямоугольник 2"/>
          <p:cNvSpPr/>
          <p:nvPr/>
        </p:nvSpPr>
        <p:spPr>
          <a:xfrm>
            <a:off x="2051720" y="331501"/>
            <a:ext cx="6858000" cy="5262979"/>
          </a:xfrm>
          <a:prstGeom prst="rect">
            <a:avLst/>
          </a:prstGeom>
        </p:spPr>
        <p:txBody>
          <a:bodyPr wrap="square">
            <a:spAutoFit/>
          </a:bodyPr>
          <a:lstStyle/>
          <a:p>
            <a:pPr algn="just"/>
            <a:r>
              <a:rPr lang="ru-RU" altLang="ru-RU" sz="2800" dirty="0">
                <a:latin typeface="Times New Roman" pitchFamily="18" charset="0"/>
                <a:cs typeface="Times New Roman" pitchFamily="18" charset="0"/>
              </a:rPr>
              <a:t>Таким образом, использование  активных форм обучения на уроках создаёт необходимые условия для развития умений обучающихся самостоятельно мыслить, анализировать, отбирать материал, ориентироваться в новой ситуации, находить способы деятельности для решения практических задач в жизненном пространстве. Что способствует формированию компетентности  </a:t>
            </a:r>
            <a:r>
              <a:rPr lang="ru-RU" altLang="ru-RU" sz="2800" b="1" dirty="0">
                <a:solidFill>
                  <a:srgbClr val="002060"/>
                </a:solidFill>
                <a:latin typeface="Times New Roman" pitchFamily="18" charset="0"/>
                <a:cs typeface="Times New Roman" pitchFamily="18" charset="0"/>
              </a:rPr>
              <a:t>функциональной грамотности </a:t>
            </a:r>
            <a:r>
              <a:rPr lang="ru-RU" altLang="ru-RU" sz="2800" dirty="0">
                <a:latin typeface="Times New Roman" pitchFamily="18" charset="0"/>
                <a:cs typeface="Times New Roman" pitchFamily="18" charset="0"/>
              </a:rPr>
              <a:t>школьников.</a:t>
            </a:r>
          </a:p>
        </p:txBody>
      </p:sp>
    </p:spTree>
    <p:extLst>
      <p:ext uri="{BB962C8B-B14F-4D97-AF65-F5344CB8AC3E}">
        <p14:creationId xmlns:p14="http://schemas.microsoft.com/office/powerpoint/2010/main" val="300584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260648"/>
            <a:ext cx="7772400" cy="1470025"/>
          </a:xfrm>
        </p:spPr>
        <p:txBody>
          <a:bodyPr/>
          <a:lstStyle/>
          <a:p>
            <a:r>
              <a:rPr lang="ru-RU" dirty="0" smtClean="0"/>
              <a:t>План </a:t>
            </a:r>
            <a:endParaRPr lang="ru-RU" dirty="0"/>
          </a:p>
        </p:txBody>
      </p:sp>
      <p:sp>
        <p:nvSpPr>
          <p:cNvPr id="3" name="Подзаголовок 2"/>
          <p:cNvSpPr>
            <a:spLocks noGrp="1"/>
          </p:cNvSpPr>
          <p:nvPr>
            <p:ph type="subTitle" idx="1"/>
          </p:nvPr>
        </p:nvSpPr>
        <p:spPr>
          <a:xfrm>
            <a:off x="683568" y="1340768"/>
            <a:ext cx="8208912" cy="4392488"/>
          </a:xfrm>
        </p:spPr>
        <p:txBody>
          <a:bodyPr>
            <a:normAutofit/>
          </a:bodyPr>
          <a:lstStyle/>
          <a:p>
            <a:pPr marL="514350" indent="-514350" algn="l">
              <a:buAutoNum type="arabicPeriod"/>
            </a:pPr>
            <a:r>
              <a:rPr lang="ru-RU" dirty="0" smtClean="0">
                <a:solidFill>
                  <a:schemeClr val="tx1"/>
                </a:solidFill>
                <a:hlinkClick r:id="rId2" action="ppaction://hlinksldjump"/>
              </a:rPr>
              <a:t>Что такое </a:t>
            </a:r>
            <a:r>
              <a:rPr lang="ru-RU" dirty="0">
                <a:solidFill>
                  <a:schemeClr val="tx1"/>
                </a:solidFill>
                <a:hlinkClick r:id="rId2" action="ppaction://hlinksldjump"/>
              </a:rPr>
              <a:t>ф</a:t>
            </a:r>
            <a:r>
              <a:rPr lang="ru-RU" dirty="0" smtClean="0">
                <a:solidFill>
                  <a:schemeClr val="tx1"/>
                </a:solidFill>
                <a:hlinkClick r:id="rId2" action="ppaction://hlinksldjump"/>
              </a:rPr>
              <a:t>ункциональная грамотность?</a:t>
            </a:r>
            <a:endParaRPr lang="ru-RU" dirty="0" smtClean="0">
              <a:solidFill>
                <a:schemeClr val="tx1"/>
              </a:solidFill>
            </a:endParaRPr>
          </a:p>
          <a:p>
            <a:pPr marL="514350" indent="-514350" algn="l">
              <a:buAutoNum type="arabicPeriod"/>
            </a:pPr>
            <a:r>
              <a:rPr lang="ru-RU" dirty="0" smtClean="0">
                <a:solidFill>
                  <a:schemeClr val="tx1"/>
                </a:solidFill>
                <a:hlinkClick r:id="rId3" action="ppaction://hlinksldjump"/>
              </a:rPr>
              <a:t>Зачем нужно развивать функциональную грамотность?</a:t>
            </a:r>
            <a:endParaRPr lang="ru-RU" dirty="0" smtClean="0">
              <a:solidFill>
                <a:schemeClr val="tx1"/>
              </a:solidFill>
            </a:endParaRPr>
          </a:p>
          <a:p>
            <a:pPr marL="514350" indent="-514350" algn="l">
              <a:buAutoNum type="arabicPeriod"/>
            </a:pPr>
            <a:r>
              <a:rPr lang="ru-RU" dirty="0" smtClean="0">
                <a:solidFill>
                  <a:schemeClr val="tx1"/>
                </a:solidFill>
                <a:hlinkClick r:id="rId4" action="ppaction://hlinksldjump"/>
              </a:rPr>
              <a:t>Способы формирования функциональной грамотности на уроках физики</a:t>
            </a:r>
            <a:endParaRPr lang="ru-RU" dirty="0" smtClean="0">
              <a:solidFill>
                <a:schemeClr val="tx1"/>
              </a:solidFill>
            </a:endParaRPr>
          </a:p>
          <a:p>
            <a:pPr algn="l"/>
            <a:r>
              <a:rPr lang="ru-RU" dirty="0" smtClean="0">
                <a:solidFill>
                  <a:schemeClr val="tx1"/>
                </a:solidFill>
              </a:rPr>
              <a:t>                       а) виды заданий</a:t>
            </a:r>
          </a:p>
          <a:p>
            <a:pPr algn="l"/>
            <a:r>
              <a:rPr lang="ru-RU" dirty="0" smtClean="0">
                <a:solidFill>
                  <a:schemeClr val="tx1"/>
                </a:solidFill>
              </a:rPr>
              <a:t>                       б) примеры с уроков</a:t>
            </a:r>
          </a:p>
          <a:p>
            <a:pPr marL="514350" indent="-514350">
              <a:buAutoNum type="arabicPeriod"/>
            </a:pPr>
            <a:endParaRPr lang="ru-RU" dirty="0">
              <a:solidFill>
                <a:schemeClr val="tx1"/>
              </a:solidFill>
            </a:endParaRPr>
          </a:p>
        </p:txBody>
      </p:sp>
    </p:spTree>
    <p:extLst>
      <p:ext uri="{BB962C8B-B14F-4D97-AF65-F5344CB8AC3E}">
        <p14:creationId xmlns:p14="http://schemas.microsoft.com/office/powerpoint/2010/main" val="2313448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43306" y="357166"/>
            <a:ext cx="5500694" cy="6082499"/>
          </a:xfrm>
          <a:prstGeom prst="rect">
            <a:avLst/>
          </a:prstGeom>
        </p:spPr>
        <p:txBody>
          <a:bodyPr wrap="square">
            <a:spAutoFit/>
          </a:bodyPr>
          <a:lstStyle/>
          <a:p>
            <a:pPr algn="r">
              <a:lnSpc>
                <a:spcPct val="115000"/>
              </a:lnSpc>
              <a:spcAft>
                <a:spcPts val="1000"/>
              </a:spcAft>
            </a:pPr>
            <a:r>
              <a:rPr lang="ru-RU" sz="2800" b="1" dirty="0">
                <a:latin typeface="Times New Roman" panose="02020603050405020304" pitchFamily="18" charset="0"/>
                <a:ea typeface="Calibri" panose="020F0502020204030204" pitchFamily="34" charset="0"/>
                <a:cs typeface="Times New Roman" panose="02020603050405020304" pitchFamily="18" charset="0"/>
              </a:rPr>
              <a:t>Алексей Алексеевич Леонтьев </a:t>
            </a:r>
            <a:r>
              <a:rPr lang="ru-RU" sz="2800" dirty="0">
                <a:latin typeface="Times New Roman" panose="02020603050405020304" pitchFamily="18" charset="0"/>
                <a:ea typeface="Calibri" panose="020F0502020204030204" pitchFamily="34" charset="0"/>
                <a:cs typeface="Times New Roman" panose="02020603050405020304" pitchFamily="18" charset="0"/>
              </a:rPr>
              <a:t>лингвист, психолог, доктор психологических и филологических наук дал следующее определение функциональной грамотности: </a:t>
            </a:r>
            <a:r>
              <a:rPr lang="ru-RU" sz="2800" b="1" dirty="0">
                <a:latin typeface="Times New Roman" panose="02020603050405020304" pitchFamily="18" charset="0"/>
                <a:ea typeface="Calibri" panose="020F0502020204030204" pitchFamily="34" charset="0"/>
                <a:cs typeface="Times New Roman" panose="02020603050405020304" pitchFamily="18" charset="0"/>
              </a:rPr>
              <a:t>«Функциональная грамотность </a:t>
            </a: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это способность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человека </a:t>
            </a:r>
            <a:r>
              <a:rPr lang="ru-RU" sz="2400" dirty="0">
                <a:latin typeface="Times New Roman" panose="02020603050405020304" pitchFamily="18" charset="0"/>
                <a:ea typeface="Calibri" panose="020F0502020204030204" pitchFamily="34" charset="0"/>
                <a:cs typeface="Times New Roman" panose="02020603050405020304" pitchFamily="18" charset="0"/>
              </a:rPr>
              <a:t>использовать приобретаемые в течение жизни знания для решения широкого диапазона жизненных задач в различных сферах человеческой деятельности, общения и социальных отношений».</a:t>
            </a:r>
            <a:r>
              <a:rPr lang="ru-RU"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0"/>
            <a:ext cx="3643306" cy="6858000"/>
          </a:xfrm>
          <a:prstGeom prst="rect">
            <a:avLst/>
          </a:prstGeom>
          <a:noFill/>
          <a:ln w="9525">
            <a:noFill/>
            <a:miter lim="800000"/>
            <a:headEnd/>
            <a:tailEnd/>
          </a:ln>
          <a:effectLst/>
        </p:spPr>
      </p:pic>
    </p:spTree>
    <p:extLst>
      <p:ext uri="{BB962C8B-B14F-4D97-AF65-F5344CB8AC3E}">
        <p14:creationId xmlns:p14="http://schemas.microsoft.com/office/powerpoint/2010/main" val="2371668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5526360" cy="5321457"/>
          </a:xfrm>
          <a:prstGeom prst="rect">
            <a:avLst/>
          </a:prstGeom>
        </p:spPr>
        <p:txBody>
          <a:bodyPr wrap="square">
            <a:spAutoFit/>
          </a:bodyPr>
          <a:lstStyle/>
          <a:p>
            <a:pPr algn="just">
              <a:lnSpc>
                <a:spcPct val="115000"/>
              </a:lnSpc>
              <a:spcAft>
                <a:spcPts val="1000"/>
              </a:spcAft>
            </a:pPr>
            <a:r>
              <a:rPr lang="ru-RU" sz="2800" b="1"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Основные </a:t>
            </a:r>
            <a:r>
              <a:rPr lang="ru-RU" sz="28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направления функциональной </a:t>
            </a:r>
            <a:r>
              <a:rPr lang="ru-RU" sz="2800" b="1"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грамотности:</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Читательская грамотность</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Математическая грамотность</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Естественнонаучная грамотность</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Финансовая грамотность</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Глобальные компетенции</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Креативное мышление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8928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Зачем нужно развивать функциональную </a:t>
            </a:r>
            <a:r>
              <a:rPr lang="ru-RU" dirty="0" smtClean="0"/>
              <a:t>грамотность?</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68024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801358"/>
            <a:ext cx="6462464" cy="5971699"/>
          </a:xfrm>
          <a:prstGeom prst="rect">
            <a:avLst/>
          </a:prstGeom>
        </p:spPr>
        <p:txBody>
          <a:bodyPr wrap="square">
            <a:spAutoFit/>
          </a:bodyPr>
          <a:lstStyle/>
          <a:p>
            <a:pPr algn="just">
              <a:lnSpc>
                <a:spcPct val="115000"/>
              </a:lnSpc>
              <a:spcAft>
                <a:spcPts val="1000"/>
              </a:spcAft>
            </a:pPr>
            <a:r>
              <a:rPr lang="ru-RU" sz="2400" b="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Функционально грамотная личность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228600" algn="l"/>
              </a:tabLst>
            </a:pPr>
            <a:r>
              <a:rPr lang="ru-RU"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человек самостоятельный (умеющий искать и находить решение в нестандартной ситуации, умеющий отвечать за свои решения и т.д.);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228600" algn="l"/>
              </a:tabLst>
            </a:pPr>
            <a:r>
              <a:rPr lang="ru-RU"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человек познающий (обладающий сформированной целостной картиной мира, обладающий набором компетенций (ключевых и предметных) и т.д.);</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228600" algn="l"/>
              </a:tabLst>
            </a:pPr>
            <a:r>
              <a:rPr lang="ru-RU" sz="24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человек, умеющий жить среди людей (владеющий речью как средством взаимодействия, умеющий соотносить свои действия с действиями других людей и т.д.).</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8887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2800" dirty="0" smtClean="0"/>
              <a:t>. </a:t>
            </a:r>
            <a:endParaRPr lang="ru-RU" sz="2800" dirty="0"/>
          </a:p>
        </p:txBody>
      </p:sp>
      <p:sp>
        <p:nvSpPr>
          <p:cNvPr id="4" name="Подзаголовок 3"/>
          <p:cNvSpPr>
            <a:spLocks noGrp="1"/>
          </p:cNvSpPr>
          <p:nvPr>
            <p:ph type="subTitle" idx="1"/>
          </p:nvPr>
        </p:nvSpPr>
        <p:spPr>
          <a:xfrm>
            <a:off x="2195736" y="332656"/>
            <a:ext cx="6400800" cy="5306144"/>
          </a:xfrm>
        </p:spPr>
        <p:txBody>
          <a:bodyPr>
            <a:normAutofit/>
          </a:bodyPr>
          <a:lstStyle/>
          <a:p>
            <a:endParaRPr lang="ru-RU" sz="3600" dirty="0" smtClean="0">
              <a:solidFill>
                <a:schemeClr val="tx1"/>
              </a:solidFill>
              <a:latin typeface="Times New Roman" panose="02020603050405020304" pitchFamily="18" charset="0"/>
              <a:cs typeface="Times New Roman" panose="02020603050405020304" pitchFamily="18" charset="0"/>
            </a:endParaRPr>
          </a:p>
          <a:p>
            <a:r>
              <a:rPr lang="ru-RU" sz="3600" dirty="0" smtClean="0">
                <a:solidFill>
                  <a:schemeClr val="tx1"/>
                </a:solidFill>
                <a:latin typeface="Times New Roman" panose="02020603050405020304" pitchFamily="18" charset="0"/>
                <a:cs typeface="Times New Roman" panose="02020603050405020304" pitchFamily="18" charset="0"/>
              </a:rPr>
              <a:t>Международная </a:t>
            </a:r>
            <a:r>
              <a:rPr lang="ru-RU" sz="3600" dirty="0">
                <a:solidFill>
                  <a:schemeClr val="tx1"/>
                </a:solidFill>
                <a:latin typeface="Times New Roman" panose="02020603050405020304" pitchFamily="18" charset="0"/>
                <a:cs typeface="Times New Roman" panose="02020603050405020304" pitchFamily="18" charset="0"/>
              </a:rPr>
              <a:t>программа по оценке качества обучения PISA  проводится раз в 3 года, начиная с 2000 г., и проходит под патронажем Организации экономического сотрудничества и развития. </a:t>
            </a:r>
            <a:br>
              <a:rPr lang="ru-RU" sz="3600" dirty="0">
                <a:solidFill>
                  <a:schemeClr val="tx1"/>
                </a:solidFill>
                <a:latin typeface="Times New Roman" panose="02020603050405020304" pitchFamily="18" charset="0"/>
                <a:cs typeface="Times New Roman" panose="02020603050405020304" pitchFamily="18" charset="0"/>
              </a:rPr>
            </a:br>
            <a:r>
              <a:rPr lang="ru-RU" sz="3600" dirty="0">
                <a:solidFill>
                  <a:schemeClr val="tx1"/>
                </a:solidFill>
                <a:latin typeface="Times New Roman" panose="02020603050405020304" pitchFamily="18" charset="0"/>
                <a:cs typeface="Times New Roman" panose="02020603050405020304" pitchFamily="18" charset="0"/>
              </a:rPr>
              <a:t>нестандартных задач</a:t>
            </a:r>
            <a:endParaRPr lang="ru-RU" sz="3600" dirty="0">
              <a:solidFill>
                <a:schemeClr val="tx1"/>
              </a:solidFill>
            </a:endParaRPr>
          </a:p>
        </p:txBody>
      </p:sp>
    </p:spTree>
    <p:extLst>
      <p:ext uri="{BB962C8B-B14F-4D97-AF65-F5344CB8AC3E}">
        <p14:creationId xmlns:p14="http://schemas.microsoft.com/office/powerpoint/2010/main" val="410908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3934</TotalTime>
  <Words>1438</Words>
  <Application>Microsoft Office PowerPoint</Application>
  <PresentationFormat>Экран (4:3)</PresentationFormat>
  <Paragraphs>138</Paragraphs>
  <Slides>37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37</vt:i4>
      </vt:variant>
    </vt:vector>
  </HeadingPairs>
  <TitlesOfParts>
    <vt:vector size="45" baseType="lpstr">
      <vt:lpstr>Arial</vt:lpstr>
      <vt:lpstr>Calibri</vt:lpstr>
      <vt:lpstr>Symbol</vt:lpstr>
      <vt:lpstr>Times New Roman</vt:lpstr>
      <vt:lpstr>Times New Roman, serif</vt:lpstr>
      <vt:lpstr>Wingdings</vt:lpstr>
      <vt:lpstr>Wingdings 2</vt:lpstr>
      <vt:lpstr>Тема Office</vt:lpstr>
      <vt:lpstr>Презентация PowerPoint</vt:lpstr>
      <vt:lpstr>Цель:</vt:lpstr>
      <vt:lpstr>Актуальность вопроса </vt:lpstr>
      <vt:lpstr>План </vt:lpstr>
      <vt:lpstr>Презентация PowerPoint</vt:lpstr>
      <vt:lpstr>Презентация PowerPoint</vt:lpstr>
      <vt:lpstr>Зачем нужно развивать функциональную грамотность? </vt:lpstr>
      <vt:lpstr>Презентация PowerPoint</vt:lpstr>
      <vt:lpstr>. </vt:lpstr>
      <vt:lpstr>Цель этого масштабного тестирования — провести оценку грамотности 15-летних школьников в разных видах учебной деятельности: естественно-научной, математической, компьютерной и читательской. </vt:lpstr>
      <vt:lpstr>Презентация PowerPoint</vt:lpstr>
      <vt:lpstr>Результаты исследования</vt:lpstr>
      <vt:lpstr>Презентация PowerPoint</vt:lpstr>
      <vt:lpstr>Не учитывать результаты PISA отечественное образование сегодня не может, поскольку вопрос о конкурентоспособности стоит очень остро. Известно, что качество российского образования отличается от качества образования за рубежом: при достаточно высоких предметных знаниях и умениях российские школьники испытывают затруднения в применении своих знаний в ситуациях, близких к повседневной жизни, а также в работе с информацией, представленной в различной форме.  </vt:lpstr>
      <vt:lpstr>Презентация PowerPoint</vt:lpstr>
      <vt:lpstr>Презентация PowerPoint</vt:lpstr>
      <vt:lpstr> Г.К. Селевко пишет: «Для жизни, деятельности индивидуума важно не наличие у него накоплений впрок, запаса какого-то багажа всего усвоенного, а проявление и возможность использовать то, что есть, т.е. не структурные, морфологические, а функциональные, деятельностные качества».</vt:lpstr>
      <vt:lpstr>Способы формирования функциональной грамотности на уроках физики </vt:lpstr>
      <vt:lpstr>Для того чтобы переформатировать традиционный урок в системно-деятельносный, современному учителю необходимо учиться создавать на уроке проблемное поле предметного изучения.  Для этого для каждого урока необходима разработка специальных заданий проблемного характера, которые будут способствовать формированию ключевых компетенций учащихся. Практически любой учебный материал может быть использован учителем и учащимися для разработки заданий проблемного характера. </vt:lpstr>
      <vt:lpstr>Презентация PowerPoint</vt:lpstr>
      <vt:lpstr>В сегодняшних условиях существуют множество методов и приёмов работы для развития функциональной грамотности  </vt:lpstr>
      <vt:lpstr>Презентация PowerPoint</vt:lpstr>
      <vt:lpstr>Отрывок из истории Шерлока Холмса Хозяйка дома, где был Холмс  в гостях, подошла к двери и впустила кошку. Посмотрев на кошку, Шерлок Холмс сказал: «На улице холодно». Как он это определил?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Мама попросила свою дочку Аню развесить цветное бельё после стирки. Аня тоже постирала своё белое бельё и положила в таз с цветным бельём, чтоб удобней было всё вместе вынести на улицу. Но тут ей позвонила её любимая подруга Света. Девочки были настоящими подружками, столько всего их объединяло: общие проблемы в школе, репетиция спектакля в ДШИ, обсуждение новой серии любимого детского сериала. Время прошло незаметно, но Аню помнила, что нужно развесить бельё. Она простилась со Светой и побежала вешать бельё.  Как же расстроилась Аня. Белое бельё полиняло о цветное.  - Как же так? – воскликнула Аня.  </vt:lpstr>
      <vt:lpstr>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Пользователь Windows</cp:lastModifiedBy>
  <cp:revision>226</cp:revision>
  <cp:lastPrinted>2021-11-18T10:48:06Z</cp:lastPrinted>
  <dcterms:created xsi:type="dcterms:W3CDTF">2014-07-24T11:59:25Z</dcterms:created>
  <dcterms:modified xsi:type="dcterms:W3CDTF">2021-12-20T04:51:04Z</dcterms:modified>
</cp:coreProperties>
</file>